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3">
  <p:sldMasterIdLst>
    <p:sldMasterId id="2147483672" r:id="rId1"/>
  </p:sldMasterIdLst>
  <p:notesMasterIdLst>
    <p:notesMasterId r:id="rId25"/>
  </p:notesMasterIdLst>
  <p:handoutMasterIdLst>
    <p:handoutMasterId r:id="rId26"/>
  </p:handoutMasterIdLst>
  <p:sldIdLst>
    <p:sldId id="448" r:id="rId2"/>
    <p:sldId id="417" r:id="rId3"/>
    <p:sldId id="443" r:id="rId4"/>
    <p:sldId id="444" r:id="rId5"/>
    <p:sldId id="442" r:id="rId6"/>
    <p:sldId id="418" r:id="rId7"/>
    <p:sldId id="451" r:id="rId8"/>
    <p:sldId id="419" r:id="rId9"/>
    <p:sldId id="450" r:id="rId10"/>
    <p:sldId id="420" r:id="rId11"/>
    <p:sldId id="421" r:id="rId12"/>
    <p:sldId id="422" r:id="rId13"/>
    <p:sldId id="423" r:id="rId14"/>
    <p:sldId id="424" r:id="rId15"/>
    <p:sldId id="431" r:id="rId16"/>
    <p:sldId id="434" r:id="rId17"/>
    <p:sldId id="435" r:id="rId18"/>
    <p:sldId id="436" r:id="rId19"/>
    <p:sldId id="437" r:id="rId20"/>
    <p:sldId id="438" r:id="rId21"/>
    <p:sldId id="439" r:id="rId22"/>
    <p:sldId id="440" r:id="rId23"/>
    <p:sldId id="432" r:id="rId24"/>
  </p:sldIdLst>
  <p:sldSz cx="12192000" cy="6858000"/>
  <p:notesSz cx="7053263"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7"/>
  </p:normalViewPr>
  <p:slideViewPr>
    <p:cSldViewPr snapToGrid="0" snapToObjects="1">
      <p:cViewPr varScale="1">
        <p:scale>
          <a:sx n="90" d="100"/>
          <a:sy n="90" d="100"/>
        </p:scale>
        <p:origin x="232" y="584"/>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45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56414" cy="465455"/>
          </a:xfrm>
          <a:prstGeom prst="rect">
            <a:avLst/>
          </a:prstGeom>
        </p:spPr>
        <p:txBody>
          <a:bodyPr vert="horz" lIns="93497" tIns="46749" rIns="93497" bIns="46749" rtlCol="0"/>
          <a:lstStyle>
            <a:lvl1pPr algn="l">
              <a:defRPr sz="1200"/>
            </a:lvl1pPr>
          </a:lstStyle>
          <a:p>
            <a:endParaRPr lang="en-US"/>
          </a:p>
        </p:txBody>
      </p:sp>
      <p:sp>
        <p:nvSpPr>
          <p:cNvPr id="3" name="Date Placeholder 2"/>
          <p:cNvSpPr>
            <a:spLocks noGrp="1"/>
          </p:cNvSpPr>
          <p:nvPr>
            <p:ph type="dt" sz="quarter" idx="1"/>
          </p:nvPr>
        </p:nvSpPr>
        <p:spPr>
          <a:xfrm>
            <a:off x="3995217" y="0"/>
            <a:ext cx="3056414" cy="465455"/>
          </a:xfrm>
          <a:prstGeom prst="rect">
            <a:avLst/>
          </a:prstGeom>
        </p:spPr>
        <p:txBody>
          <a:bodyPr vert="horz" lIns="93497" tIns="46749" rIns="93497" bIns="46749" rtlCol="0"/>
          <a:lstStyle>
            <a:lvl1pPr algn="r">
              <a:defRPr sz="1200"/>
            </a:lvl1pPr>
          </a:lstStyle>
          <a:p>
            <a:fld id="{2B92EF69-4580-D948-9358-37D6C6E355D3}" type="datetimeFigureOut">
              <a:rPr lang="en-US" smtClean="0"/>
              <a:pPr/>
              <a:t>5/6/18</a:t>
            </a:fld>
            <a:endParaRPr lang="en-US"/>
          </a:p>
        </p:txBody>
      </p:sp>
      <p:sp>
        <p:nvSpPr>
          <p:cNvPr id="4" name="Footer Placeholder 3"/>
          <p:cNvSpPr>
            <a:spLocks noGrp="1"/>
          </p:cNvSpPr>
          <p:nvPr>
            <p:ph type="ftr" sz="quarter" idx="2"/>
          </p:nvPr>
        </p:nvSpPr>
        <p:spPr>
          <a:xfrm>
            <a:off x="0" y="8842029"/>
            <a:ext cx="3056414" cy="465455"/>
          </a:xfrm>
          <a:prstGeom prst="rect">
            <a:avLst/>
          </a:prstGeom>
        </p:spPr>
        <p:txBody>
          <a:bodyPr vert="horz" lIns="93497" tIns="46749" rIns="93497" bIns="46749" rtlCol="0" anchor="b"/>
          <a:lstStyle>
            <a:lvl1pPr algn="l">
              <a:defRPr sz="1200"/>
            </a:lvl1pPr>
          </a:lstStyle>
          <a:p>
            <a:endParaRPr lang="en-US"/>
          </a:p>
        </p:txBody>
      </p:sp>
      <p:sp>
        <p:nvSpPr>
          <p:cNvPr id="5" name="Slide Number Placeholder 4"/>
          <p:cNvSpPr>
            <a:spLocks noGrp="1"/>
          </p:cNvSpPr>
          <p:nvPr>
            <p:ph type="sldNum" sz="quarter" idx="3"/>
          </p:nvPr>
        </p:nvSpPr>
        <p:spPr>
          <a:xfrm>
            <a:off x="3995217" y="8842029"/>
            <a:ext cx="3056414" cy="465455"/>
          </a:xfrm>
          <a:prstGeom prst="rect">
            <a:avLst/>
          </a:prstGeom>
        </p:spPr>
        <p:txBody>
          <a:bodyPr vert="horz" lIns="93497" tIns="46749" rIns="93497" bIns="46749" rtlCol="0" anchor="b"/>
          <a:lstStyle>
            <a:lvl1pPr algn="r">
              <a:defRPr sz="1200"/>
            </a:lvl1pPr>
          </a:lstStyle>
          <a:p>
            <a:fld id="{AF3EC278-5BB2-7E49-BE38-1FF54E21785F}" type="slidenum">
              <a:rPr lang="en-US" smtClean="0"/>
              <a:pPr/>
              <a:t>‹#›</a:t>
            </a:fld>
            <a:endParaRPr lang="en-US"/>
          </a:p>
        </p:txBody>
      </p:sp>
    </p:spTree>
    <p:extLst>
      <p:ext uri="{BB962C8B-B14F-4D97-AF65-F5344CB8AC3E}">
        <p14:creationId xmlns:p14="http://schemas.microsoft.com/office/powerpoint/2010/main" val="1748838184"/>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png>
</file>

<file path=ppt/media/image12.png>
</file>

<file path=ppt/media/image13.png>
</file>

<file path=ppt/media/image14.png>
</file>

<file path=ppt/media/image15.jpeg>
</file>

<file path=ppt/media/image16.png>
</file>

<file path=ppt/media/image17.jpeg>
</file>

<file path=ppt/media/image2.png>
</file>

<file path=ppt/media/image3.png>
</file>

<file path=ppt/media/image4.png>
</file>

<file path=ppt/media/image5.pn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56414" cy="465455"/>
          </a:xfrm>
          <a:prstGeom prst="rect">
            <a:avLst/>
          </a:prstGeom>
        </p:spPr>
        <p:txBody>
          <a:bodyPr vert="horz" lIns="93497" tIns="46749" rIns="93497" bIns="46749" rtlCol="0"/>
          <a:lstStyle>
            <a:lvl1pPr algn="l">
              <a:defRPr sz="1200"/>
            </a:lvl1pPr>
          </a:lstStyle>
          <a:p>
            <a:endParaRPr lang="en-US"/>
          </a:p>
        </p:txBody>
      </p:sp>
      <p:sp>
        <p:nvSpPr>
          <p:cNvPr id="3" name="Date Placeholder 2"/>
          <p:cNvSpPr>
            <a:spLocks noGrp="1"/>
          </p:cNvSpPr>
          <p:nvPr>
            <p:ph type="dt" idx="1"/>
          </p:nvPr>
        </p:nvSpPr>
        <p:spPr>
          <a:xfrm>
            <a:off x="3995217" y="0"/>
            <a:ext cx="3056414" cy="465455"/>
          </a:xfrm>
          <a:prstGeom prst="rect">
            <a:avLst/>
          </a:prstGeom>
        </p:spPr>
        <p:txBody>
          <a:bodyPr vert="horz" lIns="93497" tIns="46749" rIns="93497" bIns="46749" rtlCol="0"/>
          <a:lstStyle>
            <a:lvl1pPr algn="r">
              <a:defRPr sz="1200"/>
            </a:lvl1pPr>
          </a:lstStyle>
          <a:p>
            <a:fld id="{A2AF659B-3BFD-7C4F-8593-16CDDE7417A4}" type="datetimeFigureOut">
              <a:rPr lang="en-US" smtClean="0"/>
              <a:pPr/>
              <a:t>5/6/18</a:t>
            </a:fld>
            <a:endParaRPr lang="en-US"/>
          </a:p>
        </p:txBody>
      </p:sp>
      <p:sp>
        <p:nvSpPr>
          <p:cNvPr id="4" name="Slide Image Placeholder 3"/>
          <p:cNvSpPr>
            <a:spLocks noGrp="1" noRot="1" noChangeAspect="1"/>
          </p:cNvSpPr>
          <p:nvPr>
            <p:ph type="sldImg" idx="2"/>
          </p:nvPr>
        </p:nvSpPr>
        <p:spPr>
          <a:xfrm>
            <a:off x="425450" y="698500"/>
            <a:ext cx="6203950" cy="3490913"/>
          </a:xfrm>
          <a:prstGeom prst="rect">
            <a:avLst/>
          </a:prstGeom>
          <a:noFill/>
          <a:ln w="12700">
            <a:solidFill>
              <a:prstClr val="black"/>
            </a:solidFill>
          </a:ln>
        </p:spPr>
        <p:txBody>
          <a:bodyPr vert="horz" lIns="93497" tIns="46749" rIns="93497" bIns="46749" rtlCol="0" anchor="ctr"/>
          <a:lstStyle/>
          <a:p>
            <a:endParaRPr lang="en-US"/>
          </a:p>
        </p:txBody>
      </p:sp>
      <p:sp>
        <p:nvSpPr>
          <p:cNvPr id="5" name="Notes Placeholder 4"/>
          <p:cNvSpPr>
            <a:spLocks noGrp="1"/>
          </p:cNvSpPr>
          <p:nvPr>
            <p:ph type="body" sz="quarter" idx="3"/>
          </p:nvPr>
        </p:nvSpPr>
        <p:spPr>
          <a:xfrm>
            <a:off x="705327" y="4421823"/>
            <a:ext cx="5642610" cy="4189095"/>
          </a:xfrm>
          <a:prstGeom prst="rect">
            <a:avLst/>
          </a:prstGeom>
        </p:spPr>
        <p:txBody>
          <a:bodyPr vert="horz" lIns="93497" tIns="46749" rIns="93497" bIns="46749"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842029"/>
            <a:ext cx="3056414" cy="465455"/>
          </a:xfrm>
          <a:prstGeom prst="rect">
            <a:avLst/>
          </a:prstGeom>
        </p:spPr>
        <p:txBody>
          <a:bodyPr vert="horz" lIns="93497" tIns="46749" rIns="93497" bIns="46749" rtlCol="0" anchor="b"/>
          <a:lstStyle>
            <a:lvl1pPr algn="l">
              <a:defRPr sz="1200"/>
            </a:lvl1pPr>
          </a:lstStyle>
          <a:p>
            <a:endParaRPr lang="en-US"/>
          </a:p>
        </p:txBody>
      </p:sp>
      <p:sp>
        <p:nvSpPr>
          <p:cNvPr id="7" name="Slide Number Placeholder 6"/>
          <p:cNvSpPr>
            <a:spLocks noGrp="1"/>
          </p:cNvSpPr>
          <p:nvPr>
            <p:ph type="sldNum" sz="quarter" idx="5"/>
          </p:nvPr>
        </p:nvSpPr>
        <p:spPr>
          <a:xfrm>
            <a:off x="3995217" y="8842029"/>
            <a:ext cx="3056414" cy="465455"/>
          </a:xfrm>
          <a:prstGeom prst="rect">
            <a:avLst/>
          </a:prstGeom>
        </p:spPr>
        <p:txBody>
          <a:bodyPr vert="horz" lIns="93497" tIns="46749" rIns="93497" bIns="46749" rtlCol="0" anchor="b"/>
          <a:lstStyle>
            <a:lvl1pPr algn="r">
              <a:defRPr sz="1200"/>
            </a:lvl1pPr>
          </a:lstStyle>
          <a:p>
            <a:fld id="{47082A43-FD40-714E-BD60-4E5210E14341}" type="slidenum">
              <a:rPr lang="en-US" smtClean="0"/>
              <a:pPr/>
              <a:t>‹#›</a:t>
            </a:fld>
            <a:endParaRPr lang="en-US"/>
          </a:p>
        </p:txBody>
      </p:sp>
    </p:spTree>
    <p:extLst>
      <p:ext uri="{BB962C8B-B14F-4D97-AF65-F5344CB8AC3E}">
        <p14:creationId xmlns:p14="http://schemas.microsoft.com/office/powerpoint/2010/main" val="141177687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2</a:t>
            </a:fld>
            <a:endParaRPr lang="en-US"/>
          </a:p>
        </p:txBody>
      </p:sp>
    </p:spTree>
    <p:extLst>
      <p:ext uri="{BB962C8B-B14F-4D97-AF65-F5344CB8AC3E}">
        <p14:creationId xmlns:p14="http://schemas.microsoft.com/office/powerpoint/2010/main" val="653222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11</a:t>
            </a:fld>
            <a:endParaRPr lang="en-US"/>
          </a:p>
        </p:txBody>
      </p:sp>
    </p:spTree>
    <p:extLst>
      <p:ext uri="{BB962C8B-B14F-4D97-AF65-F5344CB8AC3E}">
        <p14:creationId xmlns:p14="http://schemas.microsoft.com/office/powerpoint/2010/main" val="14928048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12</a:t>
            </a:fld>
            <a:endParaRPr lang="en-US"/>
          </a:p>
        </p:txBody>
      </p:sp>
    </p:spTree>
    <p:extLst>
      <p:ext uri="{BB962C8B-B14F-4D97-AF65-F5344CB8AC3E}">
        <p14:creationId xmlns:p14="http://schemas.microsoft.com/office/powerpoint/2010/main" val="1507277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13</a:t>
            </a:fld>
            <a:endParaRPr lang="en-US"/>
          </a:p>
        </p:txBody>
      </p:sp>
    </p:spTree>
    <p:extLst>
      <p:ext uri="{BB962C8B-B14F-4D97-AF65-F5344CB8AC3E}">
        <p14:creationId xmlns:p14="http://schemas.microsoft.com/office/powerpoint/2010/main" val="1449156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14</a:t>
            </a:fld>
            <a:endParaRPr lang="en-US"/>
          </a:p>
        </p:txBody>
      </p:sp>
    </p:spTree>
    <p:extLst>
      <p:ext uri="{BB962C8B-B14F-4D97-AF65-F5344CB8AC3E}">
        <p14:creationId xmlns:p14="http://schemas.microsoft.com/office/powerpoint/2010/main" val="3146521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15</a:t>
            </a:fld>
            <a:endParaRPr lang="en-US"/>
          </a:p>
        </p:txBody>
      </p:sp>
    </p:spTree>
    <p:extLst>
      <p:ext uri="{BB962C8B-B14F-4D97-AF65-F5344CB8AC3E}">
        <p14:creationId xmlns:p14="http://schemas.microsoft.com/office/powerpoint/2010/main" val="19145653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16</a:t>
            </a:fld>
            <a:endParaRPr lang="en-US"/>
          </a:p>
        </p:txBody>
      </p:sp>
    </p:spTree>
    <p:extLst>
      <p:ext uri="{BB962C8B-B14F-4D97-AF65-F5344CB8AC3E}">
        <p14:creationId xmlns:p14="http://schemas.microsoft.com/office/powerpoint/2010/main" val="3939733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17</a:t>
            </a:fld>
            <a:endParaRPr lang="en-US"/>
          </a:p>
        </p:txBody>
      </p:sp>
    </p:spTree>
    <p:extLst>
      <p:ext uri="{BB962C8B-B14F-4D97-AF65-F5344CB8AC3E}">
        <p14:creationId xmlns:p14="http://schemas.microsoft.com/office/powerpoint/2010/main" val="1090878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18</a:t>
            </a:fld>
            <a:endParaRPr lang="en-US"/>
          </a:p>
        </p:txBody>
      </p:sp>
    </p:spTree>
    <p:extLst>
      <p:ext uri="{BB962C8B-B14F-4D97-AF65-F5344CB8AC3E}">
        <p14:creationId xmlns:p14="http://schemas.microsoft.com/office/powerpoint/2010/main" val="10677325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19</a:t>
            </a:fld>
            <a:endParaRPr lang="en-US"/>
          </a:p>
        </p:txBody>
      </p:sp>
    </p:spTree>
    <p:extLst>
      <p:ext uri="{BB962C8B-B14F-4D97-AF65-F5344CB8AC3E}">
        <p14:creationId xmlns:p14="http://schemas.microsoft.com/office/powerpoint/2010/main" val="27023762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20</a:t>
            </a:fld>
            <a:endParaRPr lang="en-US"/>
          </a:p>
        </p:txBody>
      </p:sp>
    </p:spTree>
    <p:extLst>
      <p:ext uri="{BB962C8B-B14F-4D97-AF65-F5344CB8AC3E}">
        <p14:creationId xmlns:p14="http://schemas.microsoft.com/office/powerpoint/2010/main" val="27626408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3</a:t>
            </a:fld>
            <a:endParaRPr lang="en-US"/>
          </a:p>
        </p:txBody>
      </p:sp>
    </p:spTree>
    <p:extLst>
      <p:ext uri="{BB962C8B-B14F-4D97-AF65-F5344CB8AC3E}">
        <p14:creationId xmlns:p14="http://schemas.microsoft.com/office/powerpoint/2010/main" val="746254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21</a:t>
            </a:fld>
            <a:endParaRPr lang="en-US"/>
          </a:p>
        </p:txBody>
      </p:sp>
    </p:spTree>
    <p:extLst>
      <p:ext uri="{BB962C8B-B14F-4D97-AF65-F5344CB8AC3E}">
        <p14:creationId xmlns:p14="http://schemas.microsoft.com/office/powerpoint/2010/main" val="3737396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22</a:t>
            </a:fld>
            <a:endParaRPr lang="en-US"/>
          </a:p>
        </p:txBody>
      </p:sp>
    </p:spTree>
    <p:extLst>
      <p:ext uri="{BB962C8B-B14F-4D97-AF65-F5344CB8AC3E}">
        <p14:creationId xmlns:p14="http://schemas.microsoft.com/office/powerpoint/2010/main" val="6428649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23</a:t>
            </a:fld>
            <a:endParaRPr lang="en-US"/>
          </a:p>
        </p:txBody>
      </p:sp>
    </p:spTree>
    <p:extLst>
      <p:ext uri="{BB962C8B-B14F-4D97-AF65-F5344CB8AC3E}">
        <p14:creationId xmlns:p14="http://schemas.microsoft.com/office/powerpoint/2010/main" val="3068123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4</a:t>
            </a:fld>
            <a:endParaRPr lang="en-US"/>
          </a:p>
        </p:txBody>
      </p:sp>
    </p:spTree>
    <p:extLst>
      <p:ext uri="{BB962C8B-B14F-4D97-AF65-F5344CB8AC3E}">
        <p14:creationId xmlns:p14="http://schemas.microsoft.com/office/powerpoint/2010/main" val="1111284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5</a:t>
            </a:fld>
            <a:endParaRPr lang="en-US"/>
          </a:p>
        </p:txBody>
      </p:sp>
    </p:spTree>
    <p:extLst>
      <p:ext uri="{BB962C8B-B14F-4D97-AF65-F5344CB8AC3E}">
        <p14:creationId xmlns:p14="http://schemas.microsoft.com/office/powerpoint/2010/main" val="3965864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6</a:t>
            </a:fld>
            <a:endParaRPr lang="en-US"/>
          </a:p>
        </p:txBody>
      </p:sp>
    </p:spTree>
    <p:extLst>
      <p:ext uri="{BB962C8B-B14F-4D97-AF65-F5344CB8AC3E}">
        <p14:creationId xmlns:p14="http://schemas.microsoft.com/office/powerpoint/2010/main" val="4175210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7</a:t>
            </a:fld>
            <a:endParaRPr lang="en-US"/>
          </a:p>
        </p:txBody>
      </p:sp>
    </p:spTree>
    <p:extLst>
      <p:ext uri="{BB962C8B-B14F-4D97-AF65-F5344CB8AC3E}">
        <p14:creationId xmlns:p14="http://schemas.microsoft.com/office/powerpoint/2010/main" val="32341953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8</a:t>
            </a:fld>
            <a:endParaRPr lang="en-US"/>
          </a:p>
        </p:txBody>
      </p:sp>
    </p:spTree>
    <p:extLst>
      <p:ext uri="{BB962C8B-B14F-4D97-AF65-F5344CB8AC3E}">
        <p14:creationId xmlns:p14="http://schemas.microsoft.com/office/powerpoint/2010/main" val="2838831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9</a:t>
            </a:fld>
            <a:endParaRPr lang="en-US"/>
          </a:p>
        </p:txBody>
      </p:sp>
    </p:spTree>
    <p:extLst>
      <p:ext uri="{BB962C8B-B14F-4D97-AF65-F5344CB8AC3E}">
        <p14:creationId xmlns:p14="http://schemas.microsoft.com/office/powerpoint/2010/main" val="160662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082A43-FD40-714E-BD60-4E5210E14341}" type="slidenum">
              <a:rPr lang="en-US" smtClean="0"/>
              <a:pPr/>
              <a:t>10</a:t>
            </a:fld>
            <a:endParaRPr lang="en-US"/>
          </a:p>
        </p:txBody>
      </p:sp>
    </p:spTree>
    <p:extLst>
      <p:ext uri="{BB962C8B-B14F-4D97-AF65-F5344CB8AC3E}">
        <p14:creationId xmlns:p14="http://schemas.microsoft.com/office/powerpoint/2010/main" val="2602742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2"/>
            <a:ext cx="8825659" cy="3329581"/>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9" cy="861420"/>
          </a:xfrm>
        </p:spPr>
        <p:txBody>
          <a:bodyPr anchor="t"/>
          <a:lstStyle>
            <a:lvl1pPr marL="0" indent="0" algn="l">
              <a:buNone/>
              <a:defRPr cap="all">
                <a:solidFill>
                  <a:schemeClr val="accent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797D52D3-1B6E-8F4B-8B7F-77170D7F0928}"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3178208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7" y="4800587"/>
            <a:ext cx="8825657" cy="566738"/>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9"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7" name="Slide Number Placeholder 6"/>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2870268149"/>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5" y="1447800"/>
            <a:ext cx="8825659" cy="19812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1154955" y="3657600"/>
            <a:ext cx="8825659" cy="23622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2798333404"/>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3600"/>
            </a:lvl1pPr>
          </a:lstStyle>
          <a:p>
            <a:r>
              <a:rPr lang="en-US"/>
              <a:t>Click to edit Master title style</a:t>
            </a:r>
            <a:endParaRPr lang="en-US" dirty="0"/>
          </a:p>
        </p:txBody>
      </p:sp>
      <p:sp>
        <p:nvSpPr>
          <p:cNvPr id="14" name="Text Placeholder 3"/>
          <p:cNvSpPr>
            <a:spLocks noGrp="1"/>
          </p:cNvSpPr>
          <p:nvPr>
            <p:ph type="body" sz="half" idx="13"/>
          </p:nvPr>
        </p:nvSpPr>
        <p:spPr>
          <a:xfrm>
            <a:off x="1930401" y="3771174"/>
            <a:ext cx="7279649" cy="342174"/>
          </a:xfrm>
        </p:spPr>
        <p:txBody>
          <a:bodyPr anchor="t">
            <a:normAutofit/>
          </a:bodyPr>
          <a:lstStyle>
            <a:lvl1pPr marL="0" indent="0">
              <a:buNone/>
              <a:defRPr lang="en-US" sz="1050" b="0" i="0" kern="1200" cap="small" dirty="0">
                <a:solidFill>
                  <a:schemeClr val="accent1"/>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0" name="Text Placeholder 3"/>
          <p:cNvSpPr>
            <a:spLocks noGrp="1"/>
          </p:cNvSpPr>
          <p:nvPr>
            <p:ph type="body" sz="half" idx="2"/>
          </p:nvPr>
        </p:nvSpPr>
        <p:spPr>
          <a:xfrm>
            <a:off x="1154955" y="4350657"/>
            <a:ext cx="8825659" cy="16764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
        <p:nvSpPr>
          <p:cNvPr id="9" name="TextBox 8"/>
          <p:cNvSpPr txBox="1"/>
          <p:nvPr/>
        </p:nvSpPr>
        <p:spPr>
          <a:xfrm>
            <a:off x="898295" y="971255"/>
            <a:ext cx="801912"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
        <p:nvSpPr>
          <p:cNvPr id="13" name="TextBox 12"/>
          <p:cNvSpPr txBox="1"/>
          <p:nvPr/>
        </p:nvSpPr>
        <p:spPr>
          <a:xfrm>
            <a:off x="9330491" y="2613789"/>
            <a:ext cx="801912" cy="1500411"/>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680029537"/>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5" y="3124201"/>
            <a:ext cx="8825660" cy="165318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9" cy="860400"/>
          </a:xfrm>
        </p:spPr>
        <p:txBody>
          <a:bodyPr anchor="t"/>
          <a:lstStyle>
            <a:lvl1pPr marL="0" indent="0" algn="l">
              <a:buNone/>
              <a:defRPr sz="1500" cap="none">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3714782971"/>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7"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1"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883661" y="1981200"/>
            <a:ext cx="2936241"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3873105" y="2667000"/>
            <a:ext cx="2946795"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7124701" y="1981200"/>
            <a:ext cx="2932113"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7124701" y="2667000"/>
            <a:ext cx="2932113" cy="3589338"/>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726143"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4"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2280650111"/>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1"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1"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652463" y="4827213"/>
            <a:ext cx="2940051"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3889376" y="4250949"/>
            <a:ext cx="2930525"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3889375"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3888022" y="4827212"/>
            <a:ext cx="2934407"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7124701" y="4250949"/>
            <a:ext cx="2932113"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7124701"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7124576" y="4827210"/>
            <a:ext cx="2935997" cy="65918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3726143"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a:xfrm rot="5400000">
            <a:off x="10155641" y="1790701"/>
            <a:ext cx="990599" cy="304799"/>
          </a:xfrm>
          <a:prstGeom prst="rect">
            <a:avLst/>
          </a:prstGeom>
        </p:spPr>
        <p:txBody>
          <a:bodyPr/>
          <a:lstStyle/>
          <a:p>
            <a:fld id="{7F6EF6B6-DB9C-2F42-9BE8-A2BBD82B47FD}" type="datetime1">
              <a:rPr lang="en-US" smtClean="0"/>
              <a:pPr/>
              <a:t>5/6/18</a:t>
            </a:fld>
            <a:endParaRPr lang="en-US"/>
          </a:p>
        </p:txBody>
      </p:sp>
      <p:sp>
        <p:nvSpPr>
          <p:cNvPr id="4"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1164854942"/>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5DE3AE67-DC4E-D847-B357-619357F4C6DC}"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257582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3" y="430215"/>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4"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0FBFE89C-50B1-2048-9505-7824B8639D8D}"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591831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indent="0">
              <a:buFont typeface="Arial" panose="020B0604020202020204" pitchFamily="34" charset="0"/>
              <a:buNone/>
              <a:defRPr sz="2400"/>
            </a:lvl1pPr>
          </a:lstStyle>
          <a:p>
            <a:r>
              <a:rPr lang="en-US"/>
              <a:t>Click to edit Master title style</a:t>
            </a:r>
            <a:endParaRPr lang="en-US" dirty="0"/>
          </a:p>
        </p:txBody>
      </p:sp>
      <p:sp>
        <p:nvSpPr>
          <p:cNvPr id="3" name="Content Placeholder 2"/>
          <p:cNvSpPr>
            <a:spLocks noGrp="1"/>
          </p:cNvSpPr>
          <p:nvPr>
            <p:ph idx="1"/>
          </p:nvPr>
        </p:nvSpPr>
        <p:spPr>
          <a:xfrm>
            <a:off x="1103313" y="2052920"/>
            <a:ext cx="9686608" cy="4195481"/>
          </a:xfrm>
        </p:spPr>
        <p:txBody>
          <a:bodyPr>
            <a:normAutofit/>
          </a:bodyPr>
          <a:lstStyle>
            <a:lvl1pPr>
              <a:defRPr sz="1650"/>
            </a:lvl1pPr>
            <a:lvl2pPr>
              <a:defRPr sz="1650"/>
            </a:lvl2pPr>
            <a:lvl3pPr>
              <a:defRPr sz="1650"/>
            </a:lvl3pPr>
            <a:lvl4pPr>
              <a:defRPr sz="1650"/>
            </a:lvl4pPr>
            <a:lvl5pPr>
              <a:defRPr sz="16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fld id="{CB105B8D-1C36-1C40-961B-CAAB1DD98B28}" type="slidenum">
              <a:rPr lang="en-US" smtClean="0"/>
              <a:pPr/>
              <a:t>‹#›</a:t>
            </a:fld>
            <a:endParaRPr lang="en-US"/>
          </a:p>
        </p:txBody>
      </p:sp>
    </p:spTree>
    <p:extLst>
      <p:ext uri="{BB962C8B-B14F-4D97-AF65-F5344CB8AC3E}">
        <p14:creationId xmlns:p14="http://schemas.microsoft.com/office/powerpoint/2010/main" val="487403478"/>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7" y="2861735"/>
            <a:ext cx="8825657" cy="1915647"/>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9" cy="860400"/>
          </a:xfrm>
        </p:spPr>
        <p:txBody>
          <a:bodyPr anchor="t"/>
          <a:lstStyle>
            <a:lvl1pPr marL="0" indent="0" algn="l">
              <a:buNone/>
              <a:defRPr sz="1500" cap="all">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rot="5400000">
            <a:off x="10155641" y="1790701"/>
            <a:ext cx="990599" cy="304799"/>
          </a:xfrm>
          <a:prstGeom prst="rect">
            <a:avLst/>
          </a:prstGeom>
        </p:spPr>
        <p:txBody>
          <a:bodyPr/>
          <a:lstStyle/>
          <a:p>
            <a:fld id="{0C342A1C-928F-B544-94B3-4D4EC2F5EAE5}" type="datetime1">
              <a:rPr lang="en-US" smtClean="0"/>
              <a:pPr/>
              <a:t>5/6/18</a:t>
            </a:fld>
            <a:endParaRPr lang="en-US"/>
          </a:p>
        </p:txBody>
      </p:sp>
      <p:sp>
        <p:nvSpPr>
          <p:cNvPr id="5" name="Footer Placeholder 4"/>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5"/>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1210108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3" y="2060577"/>
            <a:ext cx="4396339" cy="4195763"/>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4" y="2056093"/>
            <a:ext cx="4396341" cy="4200245"/>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fld id="{D23026CC-1AF2-234B-92BC-E226AD8BC345}" type="datetime1">
              <a:rPr lang="en-US" smtClean="0"/>
              <a:pPr/>
              <a:t>5/6/18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7" name="Slide Number Placeholder 6"/>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879757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9"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03313" y="2514600"/>
            <a:ext cx="4396339"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6" y="1905000"/>
            <a:ext cx="4396339" cy="576262"/>
          </a:xfrm>
        </p:spPr>
        <p:txBody>
          <a:bodyPr anchor="b">
            <a:noAutofit/>
          </a:bodyPr>
          <a:lstStyle>
            <a:lvl1pPr marL="0" indent="0">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654496" y="2514600"/>
            <a:ext cx="4396339" cy="3741738"/>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rot="5400000">
            <a:off x="10155641" y="1790701"/>
            <a:ext cx="990599" cy="304799"/>
          </a:xfrm>
          <a:prstGeom prst="rect">
            <a:avLst/>
          </a:prstGeom>
        </p:spPr>
        <p:txBody>
          <a:bodyPr/>
          <a:lstStyle/>
          <a:p>
            <a:fld id="{B2528047-DF63-3F4F-B15B-A53AB67E64C4}" type="datetime1">
              <a:rPr lang="en-US" smtClean="0"/>
              <a:pPr/>
              <a:t>5/6/18</a:t>
            </a:fld>
            <a:endParaRPr lang="en-US"/>
          </a:p>
        </p:txBody>
      </p:sp>
      <p:sp>
        <p:nvSpPr>
          <p:cNvPr id="8" name="Footer Placeholder 7"/>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9" name="Slide Number Placeholder 8"/>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451603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endParaRPr lang="en-US" dirty="0"/>
          </a:p>
        </p:txBody>
      </p:sp>
      <p:sp>
        <p:nvSpPr>
          <p:cNvPr id="6" name="Slide Number Placeholder 4"/>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fld id="{CB105B8D-1C36-1C40-961B-CAAB1DD98B28}" type="slidenum">
              <a:rPr lang="en-US" smtClean="0"/>
              <a:pPr/>
              <a:t>‹#›</a:t>
            </a:fld>
            <a:endParaRPr lang="en-US"/>
          </a:p>
        </p:txBody>
      </p:sp>
    </p:spTree>
    <p:extLst>
      <p:ext uri="{BB962C8B-B14F-4D97-AF65-F5344CB8AC3E}">
        <p14:creationId xmlns:p14="http://schemas.microsoft.com/office/powerpoint/2010/main" val="3354053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Slide Number Placeholder 3"/>
          <p:cNvSpPr>
            <a:spLocks noGrp="1"/>
          </p:cNvSpPr>
          <p:nvPr>
            <p:ph type="sldNum" sz="quarter" idx="12"/>
          </p:nvPr>
        </p:nvSpPr>
        <p:spPr>
          <a:xfrm>
            <a:off x="10352542" y="1"/>
            <a:ext cx="838199" cy="1063416"/>
          </a:xfrm>
          <a:solidFill>
            <a:srgbClr val="92D050"/>
          </a:solidFill>
          <a:effectLst>
            <a:outerShdw blurRad="50800" dist="38100" dir="5400000" algn="t" rotWithShape="0">
              <a:prstClr val="black">
                <a:alpha val="40000"/>
              </a:prstClr>
            </a:outerShdw>
          </a:effectLst>
        </p:spPr>
        <p:txBody>
          <a:bodyPr/>
          <a:lstStyle>
            <a:lvl1pPr>
              <a:defRPr>
                <a:solidFill>
                  <a:schemeClr val="bg1"/>
                </a:solidFill>
              </a:defRPr>
            </a:lvl1pPr>
          </a:lstStyle>
          <a:p>
            <a:fld id="{CB105B8D-1C36-1C40-961B-CAAB1DD98B28}" type="slidenum">
              <a:rPr lang="en-US" smtClean="0"/>
              <a:pPr/>
              <a:t>‹#›</a:t>
            </a:fld>
            <a:endParaRPr lang="en-US"/>
          </a:p>
        </p:txBody>
      </p:sp>
    </p:spTree>
    <p:extLst>
      <p:ext uri="{BB962C8B-B14F-4D97-AF65-F5344CB8AC3E}">
        <p14:creationId xmlns:p14="http://schemas.microsoft.com/office/powerpoint/2010/main" val="2483602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5" y="1447800"/>
            <a:ext cx="3401064" cy="144780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2"/>
            <a:ext cx="3401063" cy="28955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a:xfrm rot="5400000">
            <a:off x="10155641" y="1790701"/>
            <a:ext cx="990599" cy="304799"/>
          </a:xfrm>
          <a:prstGeom prst="rect">
            <a:avLst/>
          </a:prstGeom>
        </p:spPr>
        <p:txBody>
          <a:bodyPr/>
          <a:lstStyle/>
          <a:p>
            <a:fld id="{3C80AC5C-DDBA-EE42-9757-03393CEB2571}" type="datetime1">
              <a:rPr lang="en-US" smtClean="0"/>
              <a:pPr/>
              <a:t>5/6/18</a:t>
            </a:fld>
            <a:endParaRPr lang="en-US"/>
          </a:p>
        </p:txBody>
      </p:sp>
      <p:sp>
        <p:nvSpPr>
          <p:cNvPr id="5" name="Footer Placeholder 5"/>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6" name="Slide Number Placeholder 6"/>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629584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7" cy="1574808"/>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7"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54955" y="3657600"/>
            <a:ext cx="5084979" cy="13716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rot="5400000">
            <a:off x="10155641" y="1790701"/>
            <a:ext cx="990599" cy="304799"/>
          </a:xfrm>
          <a:prstGeom prst="rect">
            <a:avLst/>
          </a:prstGeom>
        </p:spPr>
        <p:txBody>
          <a:bodyPr/>
          <a:lstStyle/>
          <a:p>
            <a:fld id="{BBCCC5E3-C3BF-E645-BC58-A123741A7D00}" type="datetime1">
              <a:rPr lang="en-US" smtClean="0"/>
              <a:pPr/>
              <a:t>5/6/18</a:t>
            </a:fld>
            <a:endParaRPr lang="en-US"/>
          </a:p>
        </p:txBody>
      </p:sp>
      <p:sp>
        <p:nvSpPr>
          <p:cNvPr id="6" name="Footer Placeholder 5"/>
          <p:cNvSpPr>
            <a:spLocks noGrp="1"/>
          </p:cNvSpPr>
          <p:nvPr>
            <p:ph type="ftr" sz="quarter" idx="11"/>
          </p:nvPr>
        </p:nvSpPr>
        <p:spPr>
          <a:xfrm rot="5400000">
            <a:off x="8951575" y="3225299"/>
            <a:ext cx="3859795" cy="304801"/>
          </a:xfrm>
          <a:prstGeom prst="rect">
            <a:avLst/>
          </a:prstGeom>
        </p:spPr>
        <p:txBody>
          <a:bodyPr/>
          <a:lstStyle/>
          <a:p>
            <a:r>
              <a:rPr lang="en-US"/>
              <a:t>Chapter 8 Software testing</a:t>
            </a:r>
          </a:p>
        </p:txBody>
      </p:sp>
      <p:sp>
        <p:nvSpPr>
          <p:cNvPr id="7" name="Slide Number Placeholder 6"/>
          <p:cNvSpPr>
            <a:spLocks noGrp="1"/>
          </p:cNvSpPr>
          <p:nvPr>
            <p:ph type="sldNum" sz="quarter" idx="12"/>
          </p:nvPr>
        </p:nvSpPr>
        <p:spPr/>
        <p:txBody>
          <a:bodyPr/>
          <a:lstStyle/>
          <a:p>
            <a:fld id="{CB105B8D-1C36-1C40-961B-CAAB1DD98B28}" type="slidenum">
              <a:rPr lang="en-US" smtClean="0"/>
              <a:pPr/>
              <a:t>‹#›</a:t>
            </a:fld>
            <a:endParaRPr lang="en-US"/>
          </a:p>
        </p:txBody>
      </p:sp>
    </p:spTree>
    <p:extLst>
      <p:ext uri="{BB962C8B-B14F-4D97-AF65-F5344CB8AC3E}">
        <p14:creationId xmlns:p14="http://schemas.microsoft.com/office/powerpoint/2010/main" val="3998201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1" y="2669687"/>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1" y="2892349"/>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3" y="2"/>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3" y="6096000"/>
            <a:ext cx="993735"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2"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20"/>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10352542" y="295731"/>
            <a:ext cx="838199" cy="767687"/>
          </a:xfrm>
          <a:prstGeom prst="rect">
            <a:avLst/>
          </a:prstGeom>
        </p:spPr>
        <p:txBody>
          <a:bodyPr vert="horz" lIns="91440" tIns="45720" rIns="91440" bIns="45720" rtlCol="0" anchor="b"/>
          <a:lstStyle>
            <a:lvl1pPr algn="ctr">
              <a:defRPr sz="2100" b="0" i="0">
                <a:solidFill>
                  <a:schemeClr val="tx1">
                    <a:tint val="75000"/>
                  </a:schemeClr>
                </a:solidFill>
              </a:defRPr>
            </a:lvl1pPr>
          </a:lstStyle>
          <a:p>
            <a:fld id="{CB105B8D-1C36-1C40-961B-CAAB1DD98B28}" type="slidenum">
              <a:rPr lang="en-US" smtClean="0"/>
              <a:pPr/>
              <a:t>‹#›</a:t>
            </a:fld>
            <a:endParaRPr lang="en-US"/>
          </a:p>
        </p:txBody>
      </p:sp>
    </p:spTree>
    <p:extLst>
      <p:ext uri="{BB962C8B-B14F-4D97-AF65-F5344CB8AC3E}">
        <p14:creationId xmlns:p14="http://schemas.microsoft.com/office/powerpoint/2010/main" val="8001983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hd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researchgate.net/profile/Seyed_Reza_Shahamiri/stats" TargetMode="External"/><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0" name="Picture 10" descr="http://www.manukau.ac.nz/__data/assets/image/0004/166801/header-Generic0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780"/>
            <a:ext cx="12192000" cy="6934200"/>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4"/>
          <p:cNvSpPr txBox="1">
            <a:spLocks noChangeArrowheads="1"/>
          </p:cNvSpPr>
          <p:nvPr/>
        </p:nvSpPr>
        <p:spPr bwMode="auto">
          <a:xfrm>
            <a:off x="1482570" y="-76200"/>
            <a:ext cx="10147178" cy="759460"/>
          </a:xfrm>
          <a:prstGeom prst="rect">
            <a:avLst/>
          </a:prstGeom>
          <a:noFill/>
          <a:ln>
            <a:noFill/>
          </a:ln>
          <a:effectLst>
            <a:outerShdw blurRad="50800" dist="38100" dir="2700000" algn="tl" rotWithShape="0">
              <a:prstClr val="black">
                <a:alpha val="40000"/>
              </a:prstClr>
            </a:outerShdw>
          </a:effectLst>
        </p:spPr>
        <p:txBody>
          <a:bodyPr vert="horz" wrap="square" lIns="91440" tIns="45720" rIns="91440" bIns="45720" numCol="1" anchor="b" anchorCtr="0" compatLnSpc="1">
            <a:prstTxWarp prst="textNoShape">
              <a:avLst/>
            </a:prstTxWarp>
          </a:bodyPr>
          <a:lstStyle>
            <a:lvl1pPr algn="l" defTabSz="457200" rtl="0" eaLnBrk="0" fontAlgn="base" hangingPunct="0">
              <a:spcBef>
                <a:spcPct val="0"/>
              </a:spcBef>
              <a:spcAft>
                <a:spcPct val="0"/>
              </a:spcAft>
              <a:defRPr sz="7200" kern="1200">
                <a:solidFill>
                  <a:schemeClr val="tx2"/>
                </a:solidFill>
                <a:latin typeface="+mj-lt"/>
                <a:ea typeface="+mj-ea"/>
                <a:cs typeface="+mj-cs"/>
              </a:defRPr>
            </a:lvl1pPr>
            <a:lvl2pPr algn="l" defTabSz="457200" rtl="0" eaLnBrk="0" fontAlgn="base" hangingPunct="0">
              <a:spcBef>
                <a:spcPct val="0"/>
              </a:spcBef>
              <a:spcAft>
                <a:spcPct val="0"/>
              </a:spcAft>
              <a:defRPr sz="4200">
                <a:solidFill>
                  <a:schemeClr val="tx2"/>
                </a:solidFill>
                <a:latin typeface="Century Gothic" panose="020B0502020202020204" pitchFamily="34" charset="0"/>
              </a:defRPr>
            </a:lvl2pPr>
            <a:lvl3pPr algn="l" defTabSz="457200" rtl="0" eaLnBrk="0" fontAlgn="base" hangingPunct="0">
              <a:spcBef>
                <a:spcPct val="0"/>
              </a:spcBef>
              <a:spcAft>
                <a:spcPct val="0"/>
              </a:spcAft>
              <a:defRPr sz="4200">
                <a:solidFill>
                  <a:schemeClr val="tx2"/>
                </a:solidFill>
                <a:latin typeface="Century Gothic" panose="020B0502020202020204" pitchFamily="34" charset="0"/>
              </a:defRPr>
            </a:lvl3pPr>
            <a:lvl4pPr algn="l" defTabSz="457200" rtl="0" eaLnBrk="0" fontAlgn="base" hangingPunct="0">
              <a:spcBef>
                <a:spcPct val="0"/>
              </a:spcBef>
              <a:spcAft>
                <a:spcPct val="0"/>
              </a:spcAft>
              <a:defRPr sz="4200">
                <a:solidFill>
                  <a:schemeClr val="tx2"/>
                </a:solidFill>
                <a:latin typeface="Century Gothic" panose="020B0502020202020204" pitchFamily="34" charset="0"/>
              </a:defRPr>
            </a:lvl4pPr>
            <a:lvl5pPr algn="l" defTabSz="457200" rtl="0" eaLnBrk="0" fontAlgn="base" hangingPunct="0">
              <a:spcBef>
                <a:spcPct val="0"/>
              </a:spcBef>
              <a:spcAft>
                <a:spcPct val="0"/>
              </a:spcAft>
              <a:defRPr sz="4200">
                <a:solidFill>
                  <a:schemeClr val="tx2"/>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eaLnBrk="1" hangingPunct="1"/>
            <a:r>
              <a:rPr lang="en-NZ" altLang="en-US" sz="3600" b="1" dirty="0">
                <a:solidFill>
                  <a:schemeClr val="bg1"/>
                </a:solidFill>
              </a:rPr>
              <a:t>User Experience and User Interface Design</a:t>
            </a:r>
            <a:endParaRPr lang="en-US" altLang="en-US" sz="3600" b="1" dirty="0">
              <a:solidFill>
                <a:schemeClr val="bg1"/>
              </a:solidFill>
            </a:endParaRPr>
          </a:p>
        </p:txBody>
      </p:sp>
      <p:sp>
        <p:nvSpPr>
          <p:cNvPr id="9" name="Rectangle 8"/>
          <p:cNvSpPr/>
          <p:nvPr/>
        </p:nvSpPr>
        <p:spPr>
          <a:xfrm>
            <a:off x="2285999" y="3390900"/>
            <a:ext cx="9938551" cy="627020"/>
          </a:xfrm>
          <a:custGeom>
            <a:avLst/>
            <a:gdLst>
              <a:gd name="connsiteX0" fmla="*/ 0 w 5105400"/>
              <a:gd name="connsiteY0" fmla="*/ 0 h 627020"/>
              <a:gd name="connsiteX1" fmla="*/ 5105400 w 5105400"/>
              <a:gd name="connsiteY1" fmla="*/ 0 h 627020"/>
              <a:gd name="connsiteX2" fmla="*/ 5105400 w 5105400"/>
              <a:gd name="connsiteY2" fmla="*/ 627020 h 627020"/>
              <a:gd name="connsiteX3" fmla="*/ 0 w 5105400"/>
              <a:gd name="connsiteY3" fmla="*/ 627020 h 627020"/>
              <a:gd name="connsiteX4" fmla="*/ 0 w 5105400"/>
              <a:gd name="connsiteY4" fmla="*/ 0 h 627020"/>
              <a:gd name="connsiteX0" fmla="*/ 0 w 5105400"/>
              <a:gd name="connsiteY0" fmla="*/ 0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0 w 5105400"/>
              <a:gd name="connsiteY5" fmla="*/ 0 h 627020"/>
              <a:gd name="connsiteX0" fmla="*/ 219075 w 5105400"/>
              <a:gd name="connsiteY0" fmla="*/ 314325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219075 w 5105400"/>
              <a:gd name="connsiteY5" fmla="*/ 314325 h 62702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113876 w 5105400"/>
              <a:gd name="connsiteY5" fmla="*/ 309563 h 62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05400" h="627020">
                <a:moveTo>
                  <a:pt x="113876" y="309563"/>
                </a:moveTo>
                <a:lnTo>
                  <a:pt x="0" y="0"/>
                </a:lnTo>
                <a:lnTo>
                  <a:pt x="5105400" y="0"/>
                </a:lnTo>
                <a:lnTo>
                  <a:pt x="5105400" y="627020"/>
                </a:lnTo>
                <a:lnTo>
                  <a:pt x="0" y="627020"/>
                </a:lnTo>
                <a:lnTo>
                  <a:pt x="113876" y="309563"/>
                </a:lnTo>
                <a:close/>
              </a:path>
            </a:pathLst>
          </a:custGeom>
          <a:solidFill>
            <a:srgbClr val="DD2638">
              <a:alpha val="78039"/>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altLang="en-US" sz="3600" b="1" dirty="0">
                <a:solidFill>
                  <a:schemeClr val="bg1"/>
                </a:solidFill>
              </a:rPr>
              <a:t>02: User Interface Design Basics</a:t>
            </a:r>
            <a:endParaRPr lang="en-US" altLang="en-US" sz="3600" b="1" dirty="0">
              <a:solidFill>
                <a:schemeClr val="bg1"/>
              </a:solidFill>
            </a:endParaRPr>
          </a:p>
        </p:txBody>
      </p:sp>
      <p:sp>
        <p:nvSpPr>
          <p:cNvPr id="19" name="Rectangle 8"/>
          <p:cNvSpPr/>
          <p:nvPr/>
        </p:nvSpPr>
        <p:spPr>
          <a:xfrm>
            <a:off x="6019801" y="6248400"/>
            <a:ext cx="6204750" cy="627020"/>
          </a:xfrm>
          <a:custGeom>
            <a:avLst/>
            <a:gdLst>
              <a:gd name="connsiteX0" fmla="*/ 0 w 5105400"/>
              <a:gd name="connsiteY0" fmla="*/ 0 h 627020"/>
              <a:gd name="connsiteX1" fmla="*/ 5105400 w 5105400"/>
              <a:gd name="connsiteY1" fmla="*/ 0 h 627020"/>
              <a:gd name="connsiteX2" fmla="*/ 5105400 w 5105400"/>
              <a:gd name="connsiteY2" fmla="*/ 627020 h 627020"/>
              <a:gd name="connsiteX3" fmla="*/ 0 w 5105400"/>
              <a:gd name="connsiteY3" fmla="*/ 627020 h 627020"/>
              <a:gd name="connsiteX4" fmla="*/ 0 w 5105400"/>
              <a:gd name="connsiteY4" fmla="*/ 0 h 627020"/>
              <a:gd name="connsiteX0" fmla="*/ 0 w 5105400"/>
              <a:gd name="connsiteY0" fmla="*/ 0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0 w 5105400"/>
              <a:gd name="connsiteY5" fmla="*/ 0 h 627020"/>
              <a:gd name="connsiteX0" fmla="*/ 219075 w 5105400"/>
              <a:gd name="connsiteY0" fmla="*/ 314325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219075 w 5105400"/>
              <a:gd name="connsiteY5" fmla="*/ 314325 h 62702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0 w 5105400"/>
              <a:gd name="connsiteY4" fmla="*/ 627020 h 627020"/>
              <a:gd name="connsiteX5" fmla="*/ 113876 w 5105400"/>
              <a:gd name="connsiteY5" fmla="*/ 309563 h 627020"/>
              <a:gd name="connsiteX0" fmla="*/ 113876 w 5105400"/>
              <a:gd name="connsiteY0" fmla="*/ 309563 h 642260"/>
              <a:gd name="connsiteX1" fmla="*/ 0 w 5105400"/>
              <a:gd name="connsiteY1" fmla="*/ 0 h 642260"/>
              <a:gd name="connsiteX2" fmla="*/ 5105400 w 5105400"/>
              <a:gd name="connsiteY2" fmla="*/ 0 h 642260"/>
              <a:gd name="connsiteX3" fmla="*/ 5105400 w 5105400"/>
              <a:gd name="connsiteY3" fmla="*/ 627020 h 642260"/>
              <a:gd name="connsiteX4" fmla="*/ 215290 w 5105400"/>
              <a:gd name="connsiteY4" fmla="*/ 642260 h 642260"/>
              <a:gd name="connsiteX5" fmla="*/ 113876 w 5105400"/>
              <a:gd name="connsiteY5" fmla="*/ 309563 h 642260"/>
              <a:gd name="connsiteX0" fmla="*/ 113876 w 5105400"/>
              <a:gd name="connsiteY0" fmla="*/ 309563 h 634640"/>
              <a:gd name="connsiteX1" fmla="*/ 0 w 5105400"/>
              <a:gd name="connsiteY1" fmla="*/ 0 h 634640"/>
              <a:gd name="connsiteX2" fmla="*/ 5105400 w 5105400"/>
              <a:gd name="connsiteY2" fmla="*/ 0 h 634640"/>
              <a:gd name="connsiteX3" fmla="*/ 5105400 w 5105400"/>
              <a:gd name="connsiteY3" fmla="*/ 627020 h 634640"/>
              <a:gd name="connsiteX4" fmla="*/ 234862 w 5105400"/>
              <a:gd name="connsiteY4" fmla="*/ 634640 h 634640"/>
              <a:gd name="connsiteX5" fmla="*/ 113876 w 5105400"/>
              <a:gd name="connsiteY5" fmla="*/ 309563 h 634640"/>
              <a:gd name="connsiteX0" fmla="*/ 113876 w 5105400"/>
              <a:gd name="connsiteY0" fmla="*/ 309563 h 627020"/>
              <a:gd name="connsiteX1" fmla="*/ 0 w 5105400"/>
              <a:gd name="connsiteY1" fmla="*/ 0 h 627020"/>
              <a:gd name="connsiteX2" fmla="*/ 5105400 w 5105400"/>
              <a:gd name="connsiteY2" fmla="*/ 0 h 627020"/>
              <a:gd name="connsiteX3" fmla="*/ 5105400 w 5105400"/>
              <a:gd name="connsiteY3" fmla="*/ 627020 h 627020"/>
              <a:gd name="connsiteX4" fmla="*/ 344585 w 5105400"/>
              <a:gd name="connsiteY4" fmla="*/ 615590 h 627020"/>
              <a:gd name="connsiteX5" fmla="*/ 113876 w 5105400"/>
              <a:gd name="connsiteY5" fmla="*/ 309563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44585 w 5105400"/>
              <a:gd name="connsiteY4" fmla="*/ 615590 h 627020"/>
              <a:gd name="connsiteX5" fmla="*/ 156982 w 5105400"/>
              <a:gd name="connsiteY5" fmla="*/ 276225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60260 w 5105400"/>
              <a:gd name="connsiteY4" fmla="*/ 615590 h 627020"/>
              <a:gd name="connsiteX5" fmla="*/ 156982 w 5105400"/>
              <a:gd name="connsiteY5" fmla="*/ 276225 h 627020"/>
              <a:gd name="connsiteX0" fmla="*/ 156982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72016 w 5105400"/>
              <a:gd name="connsiteY4" fmla="*/ 615590 h 627020"/>
              <a:gd name="connsiteX5" fmla="*/ 156982 w 5105400"/>
              <a:gd name="connsiteY5" fmla="*/ 276225 h 627020"/>
              <a:gd name="connsiteX0" fmla="*/ 164819 w 5105400"/>
              <a:gd name="connsiteY0" fmla="*/ 276225 h 627020"/>
              <a:gd name="connsiteX1" fmla="*/ 0 w 5105400"/>
              <a:gd name="connsiteY1" fmla="*/ 0 h 627020"/>
              <a:gd name="connsiteX2" fmla="*/ 5105400 w 5105400"/>
              <a:gd name="connsiteY2" fmla="*/ 0 h 627020"/>
              <a:gd name="connsiteX3" fmla="*/ 5105400 w 5105400"/>
              <a:gd name="connsiteY3" fmla="*/ 627020 h 627020"/>
              <a:gd name="connsiteX4" fmla="*/ 372016 w 5105400"/>
              <a:gd name="connsiteY4" fmla="*/ 615590 h 627020"/>
              <a:gd name="connsiteX5" fmla="*/ 164819 w 5105400"/>
              <a:gd name="connsiteY5" fmla="*/ 276225 h 62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05400" h="627020">
                <a:moveTo>
                  <a:pt x="164819" y="276225"/>
                </a:moveTo>
                <a:lnTo>
                  <a:pt x="0" y="0"/>
                </a:lnTo>
                <a:lnTo>
                  <a:pt x="5105400" y="0"/>
                </a:lnTo>
                <a:lnTo>
                  <a:pt x="5105400" y="627020"/>
                </a:lnTo>
                <a:lnTo>
                  <a:pt x="372016" y="615590"/>
                </a:lnTo>
                <a:lnTo>
                  <a:pt x="164819" y="276225"/>
                </a:lnTo>
                <a:close/>
              </a:path>
            </a:pathLst>
          </a:custGeom>
          <a:solidFill>
            <a:srgbClr val="DD2638">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en-US" sz="2800" dirty="0">
                <a:solidFill>
                  <a:schemeClr val="bg2"/>
                </a:solidFill>
              </a:rPr>
              <a:t>Dr. Seyed Reza Shahamiri </a:t>
            </a:r>
            <a:r>
              <a:rPr lang="en-US" altLang="en-US" dirty="0">
                <a:solidFill>
                  <a:schemeClr val="bg2"/>
                </a:solidFill>
                <a:hlinkClick r:id="rId3"/>
              </a:rPr>
              <a:t>More Info</a:t>
            </a:r>
            <a:endParaRPr lang="en-US" altLang="en-US" sz="2800" dirty="0">
              <a:solidFill>
                <a:schemeClr val="bg2"/>
              </a:solidFill>
            </a:endParaRPr>
          </a:p>
        </p:txBody>
      </p:sp>
    </p:spTree>
    <p:extLst>
      <p:ext uri="{BB962C8B-B14F-4D97-AF65-F5344CB8AC3E}">
        <p14:creationId xmlns:p14="http://schemas.microsoft.com/office/powerpoint/2010/main" val="861485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2. Content Awareness</a:t>
            </a:r>
          </a:p>
        </p:txBody>
      </p:sp>
      <p:sp>
        <p:nvSpPr>
          <p:cNvPr id="22531" name="Rectangle 3"/>
          <p:cNvSpPr>
            <a:spLocks noGrp="1" noChangeArrowheads="1"/>
          </p:cNvSpPr>
          <p:nvPr>
            <p:ph idx="1"/>
          </p:nvPr>
        </p:nvSpPr>
        <p:spPr>
          <a:xfrm>
            <a:off x="1105989" y="2438400"/>
            <a:ext cx="9788434" cy="3687764"/>
          </a:xfrm>
        </p:spPr>
        <p:txBody>
          <a:bodyPr>
            <a:normAutofit/>
          </a:bodyPr>
          <a:lstStyle/>
          <a:p>
            <a:pPr algn="just">
              <a:buFont typeface="Wingdings" panose="05000000000000000000" pitchFamily="2" charset="2"/>
              <a:buChar char="§"/>
            </a:pPr>
            <a:r>
              <a:rPr lang="en-NZ" sz="2400" dirty="0">
                <a:solidFill>
                  <a:schemeClr val="tx1"/>
                </a:solidFill>
                <a:latin typeface="+mn-lt"/>
              </a:rPr>
              <a:t>Content awareness refers to the ability of an interface to make the user aware of the information it contains with the least amount of effort on the user’s part.</a:t>
            </a:r>
          </a:p>
          <a:p>
            <a:pPr algn="just">
              <a:buFont typeface="Wingdings" panose="05000000000000000000" pitchFamily="2" charset="2"/>
              <a:buChar char="§"/>
            </a:pPr>
            <a:r>
              <a:rPr lang="en-NZ" sz="2400" dirty="0">
                <a:solidFill>
                  <a:schemeClr val="tx1"/>
                </a:solidFill>
                <a:latin typeface="+mn-lt"/>
              </a:rPr>
              <a:t>Users should always be aware of where they are in the system and what information is being displayed.</a:t>
            </a:r>
            <a:endParaRPr lang="en-US" sz="2400" dirty="0">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10</a:t>
            </a:fld>
            <a:endParaRPr lang="en-US"/>
          </a:p>
        </p:txBody>
      </p:sp>
    </p:spTree>
    <p:extLst>
      <p:ext uri="{BB962C8B-B14F-4D97-AF65-F5344CB8AC3E}">
        <p14:creationId xmlns:p14="http://schemas.microsoft.com/office/powerpoint/2010/main" val="3503236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11</a:t>
            </a:fld>
            <a:endParaRPr lang="en-US"/>
          </a:p>
        </p:txBody>
      </p:sp>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3. Aesthetics</a:t>
            </a:r>
          </a:p>
        </p:txBody>
      </p:sp>
      <p:sp>
        <p:nvSpPr>
          <p:cNvPr id="22531" name="Rectangle 3"/>
          <p:cNvSpPr>
            <a:spLocks noGrp="1" noChangeArrowheads="1"/>
          </p:cNvSpPr>
          <p:nvPr>
            <p:ph idx="1"/>
          </p:nvPr>
        </p:nvSpPr>
        <p:spPr>
          <a:xfrm>
            <a:off x="1001486" y="2168434"/>
            <a:ext cx="9971313" cy="3957730"/>
          </a:xfrm>
        </p:spPr>
        <p:txBody>
          <a:bodyPr>
            <a:noAutofit/>
          </a:bodyPr>
          <a:lstStyle/>
          <a:p>
            <a:pPr algn="just">
              <a:buFont typeface="Wingdings" panose="05000000000000000000" pitchFamily="2" charset="2"/>
              <a:buChar char="§"/>
            </a:pPr>
            <a:r>
              <a:rPr lang="en-NZ" sz="2200" dirty="0">
                <a:solidFill>
                  <a:schemeClr val="tx1"/>
                </a:solidFill>
                <a:latin typeface="+mn-lt"/>
              </a:rPr>
              <a:t>Aesthetics refers to designing interfaces that are pleasing to the eye. </a:t>
            </a:r>
          </a:p>
          <a:p>
            <a:pPr algn="just">
              <a:buFont typeface="Wingdings" panose="05000000000000000000" pitchFamily="2" charset="2"/>
              <a:buChar char="§"/>
            </a:pPr>
            <a:r>
              <a:rPr lang="en-NZ" sz="2200" dirty="0">
                <a:solidFill>
                  <a:schemeClr val="tx1"/>
                </a:solidFill>
                <a:latin typeface="+mn-lt"/>
              </a:rPr>
              <a:t>Interfaces do not have to be works of art, but they do need to be functional and inviting to use. </a:t>
            </a:r>
          </a:p>
          <a:p>
            <a:pPr algn="just">
              <a:buFont typeface="Wingdings" panose="05000000000000000000" pitchFamily="2" charset="2"/>
              <a:buChar char="§"/>
            </a:pPr>
            <a:r>
              <a:rPr lang="en-NZ" sz="2200" dirty="0">
                <a:solidFill>
                  <a:schemeClr val="tx1"/>
                </a:solidFill>
                <a:latin typeface="+mn-lt"/>
              </a:rPr>
              <a:t>In most cases, less is more, meaning that a </a:t>
            </a:r>
            <a:r>
              <a:rPr lang="en-NZ" sz="2200" dirty="0">
                <a:solidFill>
                  <a:schemeClr val="accent4"/>
                </a:solidFill>
                <a:latin typeface="+mn-lt"/>
              </a:rPr>
              <a:t>simple</a:t>
            </a:r>
            <a:r>
              <a:rPr lang="en-NZ" sz="2200" dirty="0">
                <a:solidFill>
                  <a:schemeClr val="tx1"/>
                </a:solidFill>
                <a:latin typeface="+mn-lt"/>
              </a:rPr>
              <a:t>, </a:t>
            </a:r>
            <a:r>
              <a:rPr lang="en-NZ" sz="2200" dirty="0">
                <a:solidFill>
                  <a:schemeClr val="accent4"/>
                </a:solidFill>
                <a:latin typeface="+mn-lt"/>
              </a:rPr>
              <a:t>minimalist</a:t>
            </a:r>
            <a:r>
              <a:rPr lang="en-NZ" sz="2200" dirty="0">
                <a:solidFill>
                  <a:schemeClr val="tx1"/>
                </a:solidFill>
                <a:latin typeface="+mn-lt"/>
              </a:rPr>
              <a:t> design is the best.</a:t>
            </a:r>
          </a:p>
          <a:p>
            <a:pPr algn="just">
              <a:buFont typeface="Wingdings" panose="05000000000000000000" pitchFamily="2" charset="2"/>
              <a:buChar char="§"/>
            </a:pPr>
            <a:r>
              <a:rPr lang="en-NZ" sz="2200" dirty="0">
                <a:solidFill>
                  <a:schemeClr val="tx1"/>
                </a:solidFill>
                <a:latin typeface="+mn-lt"/>
              </a:rPr>
              <a:t>Interfaces should be functional and inviting to users through careful use of white space, colours, and fonts. </a:t>
            </a:r>
          </a:p>
          <a:p>
            <a:pPr algn="just">
              <a:buFont typeface="Wingdings" panose="05000000000000000000" pitchFamily="2" charset="2"/>
              <a:buChar char="§"/>
            </a:pPr>
            <a:r>
              <a:rPr lang="en-NZ" sz="2200" dirty="0">
                <a:solidFill>
                  <a:schemeClr val="tx1"/>
                </a:solidFill>
                <a:latin typeface="+mn-lt"/>
              </a:rPr>
              <a:t>There is often a trade-off between including enough white space to make the interface look pleasing without losing so much space that important information does not fit on the screen.</a:t>
            </a:r>
            <a:endParaRPr lang="en-US" sz="2200" dirty="0">
              <a:latin typeface="+mn-lt"/>
            </a:endParaRPr>
          </a:p>
        </p:txBody>
      </p:sp>
    </p:spTree>
    <p:extLst>
      <p:ext uri="{BB962C8B-B14F-4D97-AF65-F5344CB8AC3E}">
        <p14:creationId xmlns:p14="http://schemas.microsoft.com/office/powerpoint/2010/main" val="2964349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4. </a:t>
            </a:r>
            <a:r>
              <a:rPr lang="en-US" sz="3200">
                <a:solidFill>
                  <a:srgbClr val="FFC000"/>
                </a:solidFill>
              </a:rPr>
              <a:t>User Experience (UX)</a:t>
            </a:r>
            <a:endParaRPr lang="en-US" sz="3200" dirty="0">
              <a:solidFill>
                <a:srgbClr val="FFC000"/>
              </a:solidFill>
            </a:endParaRPr>
          </a:p>
        </p:txBody>
      </p:sp>
      <p:sp>
        <p:nvSpPr>
          <p:cNvPr id="22531" name="Rectangle 3"/>
          <p:cNvSpPr>
            <a:spLocks noGrp="1" noChangeArrowheads="1"/>
          </p:cNvSpPr>
          <p:nvPr>
            <p:ph idx="1"/>
          </p:nvPr>
        </p:nvSpPr>
        <p:spPr>
          <a:xfrm>
            <a:off x="992777" y="2211977"/>
            <a:ext cx="9953897" cy="3914187"/>
          </a:xfrm>
        </p:spPr>
        <p:txBody>
          <a:bodyPr>
            <a:normAutofit/>
          </a:bodyPr>
          <a:lstStyle/>
          <a:p>
            <a:pPr algn="just">
              <a:buFont typeface="Wingdings" panose="05000000000000000000" pitchFamily="2" charset="2"/>
              <a:buChar char="§"/>
            </a:pPr>
            <a:r>
              <a:rPr lang="en-NZ" sz="2400" dirty="0">
                <a:solidFill>
                  <a:schemeClr val="tx1"/>
                </a:solidFill>
                <a:latin typeface="+mn-lt"/>
              </a:rPr>
              <a:t>Although </a:t>
            </a:r>
            <a:r>
              <a:rPr lang="en-NZ" sz="2400" dirty="0">
                <a:solidFill>
                  <a:srgbClr val="FFC000"/>
                </a:solidFill>
                <a:latin typeface="+mn-lt"/>
              </a:rPr>
              <a:t>ease of use </a:t>
            </a:r>
            <a:r>
              <a:rPr lang="en-NZ" sz="2400" dirty="0">
                <a:solidFill>
                  <a:schemeClr val="tx1"/>
                </a:solidFill>
                <a:latin typeface="+mn-lt"/>
              </a:rPr>
              <a:t>and </a:t>
            </a:r>
            <a:r>
              <a:rPr lang="en-NZ" sz="2400" dirty="0">
                <a:solidFill>
                  <a:srgbClr val="FFC000"/>
                </a:solidFill>
                <a:latin typeface="+mn-lt"/>
              </a:rPr>
              <a:t>ease of learning </a:t>
            </a:r>
            <a:r>
              <a:rPr lang="en-NZ" sz="2400" dirty="0">
                <a:solidFill>
                  <a:schemeClr val="tx1"/>
                </a:solidFill>
                <a:latin typeface="+mn-lt"/>
              </a:rPr>
              <a:t>often lead to similar design decisions, there is sometimes a trade-off between the two. </a:t>
            </a:r>
          </a:p>
          <a:p>
            <a:pPr algn="just">
              <a:buFont typeface="Wingdings" panose="05000000000000000000" pitchFamily="2" charset="2"/>
              <a:buChar char="§"/>
            </a:pPr>
            <a:r>
              <a:rPr lang="en-NZ" sz="2400" dirty="0">
                <a:solidFill>
                  <a:schemeClr val="tx1"/>
                </a:solidFill>
                <a:latin typeface="+mn-lt"/>
              </a:rPr>
              <a:t>Novice users or infrequent users of software will prefer ease of learning, whereas frequent users will prefer ease of use.</a:t>
            </a:r>
            <a:endParaRPr lang="en-US" sz="2400" dirty="0">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12</a:t>
            </a:fld>
            <a:endParaRPr lang="en-US"/>
          </a:p>
        </p:txBody>
      </p:sp>
    </p:spTree>
    <p:extLst>
      <p:ext uri="{BB962C8B-B14F-4D97-AF65-F5344CB8AC3E}">
        <p14:creationId xmlns:p14="http://schemas.microsoft.com/office/powerpoint/2010/main" val="3694565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5. Consistency</a:t>
            </a:r>
          </a:p>
        </p:txBody>
      </p:sp>
      <p:sp>
        <p:nvSpPr>
          <p:cNvPr id="22531" name="Rectangle 3"/>
          <p:cNvSpPr>
            <a:spLocks noGrp="1" noChangeArrowheads="1"/>
          </p:cNvSpPr>
          <p:nvPr>
            <p:ph idx="1"/>
          </p:nvPr>
        </p:nvSpPr>
        <p:spPr>
          <a:xfrm>
            <a:off x="1088571" y="2307771"/>
            <a:ext cx="9710058" cy="3818393"/>
          </a:xfrm>
        </p:spPr>
        <p:txBody>
          <a:bodyPr>
            <a:normAutofit/>
          </a:bodyPr>
          <a:lstStyle/>
          <a:p>
            <a:pPr algn="just">
              <a:buFont typeface="Wingdings" panose="05000000000000000000" pitchFamily="2" charset="2"/>
              <a:buChar char="§"/>
            </a:pPr>
            <a:r>
              <a:rPr lang="en-NZ" sz="2400" dirty="0">
                <a:solidFill>
                  <a:schemeClr val="tx1"/>
                </a:solidFill>
                <a:latin typeface="+mn-lt"/>
              </a:rPr>
              <a:t>Consistency in interface design enables users to predict what will happen before they perform a function. </a:t>
            </a:r>
          </a:p>
          <a:p>
            <a:pPr algn="just">
              <a:buFont typeface="Wingdings" panose="05000000000000000000" pitchFamily="2" charset="2"/>
              <a:buChar char="§"/>
            </a:pPr>
            <a:r>
              <a:rPr lang="en-NZ" sz="2400" dirty="0">
                <a:solidFill>
                  <a:schemeClr val="tx1"/>
                </a:solidFill>
                <a:latin typeface="+mn-lt"/>
              </a:rPr>
              <a:t>It is one of the most important elements in ease of learning, ease of use, and aesthetics.</a:t>
            </a:r>
            <a:endParaRPr lang="en-US" sz="2400" dirty="0">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13</a:t>
            </a:fld>
            <a:endParaRPr lang="en-US"/>
          </a:p>
        </p:txBody>
      </p:sp>
    </p:spTree>
    <p:extLst>
      <p:ext uri="{BB962C8B-B14F-4D97-AF65-F5344CB8AC3E}">
        <p14:creationId xmlns:p14="http://schemas.microsoft.com/office/powerpoint/2010/main" val="2761233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6. Minimal User Effort</a:t>
            </a:r>
          </a:p>
        </p:txBody>
      </p:sp>
      <p:sp>
        <p:nvSpPr>
          <p:cNvPr id="22531" name="Rectangle 3"/>
          <p:cNvSpPr>
            <a:spLocks noGrp="1" noChangeArrowheads="1"/>
          </p:cNvSpPr>
          <p:nvPr>
            <p:ph idx="1"/>
          </p:nvPr>
        </p:nvSpPr>
        <p:spPr>
          <a:xfrm>
            <a:off x="1036320" y="2299063"/>
            <a:ext cx="9997439" cy="3827101"/>
          </a:xfrm>
        </p:spPr>
        <p:txBody>
          <a:bodyPr>
            <a:normAutofit/>
          </a:bodyPr>
          <a:lstStyle/>
          <a:p>
            <a:pPr algn="just">
              <a:buFont typeface="Wingdings" panose="05000000000000000000" pitchFamily="2" charset="2"/>
              <a:buChar char="§"/>
            </a:pPr>
            <a:r>
              <a:rPr lang="en-NZ" sz="2400" dirty="0">
                <a:solidFill>
                  <a:schemeClr val="tx1"/>
                </a:solidFill>
                <a:latin typeface="+mn-lt"/>
              </a:rPr>
              <a:t>The interface should be simple to use. </a:t>
            </a:r>
          </a:p>
          <a:p>
            <a:pPr algn="just">
              <a:buFont typeface="Wingdings" panose="05000000000000000000" pitchFamily="2" charset="2"/>
              <a:buChar char="§"/>
            </a:pPr>
            <a:r>
              <a:rPr lang="en-NZ" sz="2400" dirty="0">
                <a:solidFill>
                  <a:schemeClr val="tx1"/>
                </a:solidFill>
                <a:latin typeface="+mn-lt"/>
              </a:rPr>
              <a:t>Most designers plan on having no more than three mouse clicks from the starting menu until users perform work.</a:t>
            </a:r>
            <a:endParaRPr lang="en-US" sz="2400" dirty="0">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14</a:t>
            </a:fld>
            <a:endParaRPr lang="en-US"/>
          </a:p>
        </p:txBody>
      </p:sp>
    </p:spTree>
    <p:extLst>
      <p:ext uri="{BB962C8B-B14F-4D97-AF65-F5344CB8AC3E}">
        <p14:creationId xmlns:p14="http://schemas.microsoft.com/office/powerpoint/2010/main" val="3515887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err="1">
                <a:solidFill>
                  <a:srgbClr val="92D050"/>
                </a:solidFill>
              </a:rPr>
              <a:t>Schneiderman's</a:t>
            </a:r>
            <a:r>
              <a:rPr lang="en-US" sz="3200" dirty="0">
                <a:solidFill>
                  <a:srgbClr val="92D050"/>
                </a:solidFill>
              </a:rPr>
              <a:t> 8 Golden Rules</a:t>
            </a:r>
          </a:p>
        </p:txBody>
      </p:sp>
      <p:sp>
        <p:nvSpPr>
          <p:cNvPr id="22531" name="Rectangle 3"/>
          <p:cNvSpPr>
            <a:spLocks noGrp="1" noChangeArrowheads="1"/>
          </p:cNvSpPr>
          <p:nvPr>
            <p:ph idx="1"/>
          </p:nvPr>
        </p:nvSpPr>
        <p:spPr>
          <a:xfrm>
            <a:off x="1071154" y="2124891"/>
            <a:ext cx="9866812" cy="4001273"/>
          </a:xfrm>
        </p:spPr>
        <p:txBody>
          <a:bodyPr>
            <a:normAutofit/>
          </a:bodyPr>
          <a:lstStyle/>
          <a:p>
            <a:pPr marL="457200" indent="-457200">
              <a:buFont typeface="+mj-lt"/>
              <a:buAutoNum type="arabicPeriod"/>
            </a:pPr>
            <a:r>
              <a:rPr lang="en-NZ" sz="2400" dirty="0">
                <a:solidFill>
                  <a:schemeClr val="tx1"/>
                </a:solidFill>
                <a:latin typeface="+mn-lt"/>
              </a:rPr>
              <a:t>Strive for consistency.</a:t>
            </a:r>
          </a:p>
          <a:p>
            <a:pPr marL="457200" indent="-457200">
              <a:buFont typeface="+mj-lt"/>
              <a:buAutoNum type="arabicPeriod"/>
            </a:pPr>
            <a:r>
              <a:rPr lang="en-NZ" sz="2400" dirty="0">
                <a:solidFill>
                  <a:schemeClr val="tx1"/>
                </a:solidFill>
                <a:latin typeface="+mn-lt"/>
              </a:rPr>
              <a:t>Give shortcuts to the user.</a:t>
            </a:r>
          </a:p>
          <a:p>
            <a:pPr marL="457200" indent="-457200">
              <a:buFont typeface="+mj-lt"/>
              <a:buAutoNum type="arabicPeriod"/>
            </a:pPr>
            <a:r>
              <a:rPr lang="en-NZ" sz="2400" dirty="0">
                <a:solidFill>
                  <a:schemeClr val="tx1"/>
                </a:solidFill>
                <a:latin typeface="+mn-lt"/>
              </a:rPr>
              <a:t>Offer informative feedback.</a:t>
            </a:r>
          </a:p>
          <a:p>
            <a:pPr marL="457200" indent="-457200">
              <a:buFont typeface="+mj-lt"/>
              <a:buAutoNum type="arabicPeriod"/>
            </a:pPr>
            <a:r>
              <a:rPr lang="en-NZ" sz="2400" dirty="0">
                <a:solidFill>
                  <a:schemeClr val="tx1"/>
                </a:solidFill>
                <a:latin typeface="+mn-lt"/>
              </a:rPr>
              <a:t>Make each interaction with the user yield a result.</a:t>
            </a:r>
          </a:p>
          <a:p>
            <a:pPr marL="457200" indent="-457200">
              <a:buFont typeface="+mj-lt"/>
              <a:buAutoNum type="arabicPeriod"/>
            </a:pPr>
            <a:r>
              <a:rPr lang="en-NZ" sz="2400" dirty="0">
                <a:solidFill>
                  <a:schemeClr val="tx1"/>
                </a:solidFill>
                <a:latin typeface="+mn-lt"/>
              </a:rPr>
              <a:t>Offer simple error handling.</a:t>
            </a:r>
          </a:p>
          <a:p>
            <a:pPr marL="457200" indent="-457200">
              <a:buFont typeface="+mj-lt"/>
              <a:buAutoNum type="arabicPeriod"/>
            </a:pPr>
            <a:r>
              <a:rPr lang="en-NZ" sz="2400" dirty="0">
                <a:solidFill>
                  <a:schemeClr val="tx1"/>
                </a:solidFill>
                <a:latin typeface="+mn-lt"/>
              </a:rPr>
              <a:t>Permit easy undo of actions.</a:t>
            </a:r>
          </a:p>
          <a:p>
            <a:pPr marL="457200" indent="-457200">
              <a:buFont typeface="+mj-lt"/>
              <a:buAutoNum type="arabicPeriod"/>
            </a:pPr>
            <a:r>
              <a:rPr lang="en-NZ" sz="2400" dirty="0">
                <a:solidFill>
                  <a:schemeClr val="tx1"/>
                </a:solidFill>
                <a:latin typeface="+mn-lt"/>
              </a:rPr>
              <a:t>Let the user be in control.</a:t>
            </a:r>
          </a:p>
          <a:p>
            <a:pPr marL="457200" indent="-457200">
              <a:buFont typeface="+mj-lt"/>
              <a:buAutoNum type="arabicPeriod"/>
            </a:pPr>
            <a:r>
              <a:rPr lang="en-NZ" sz="2400" dirty="0">
                <a:solidFill>
                  <a:schemeClr val="tx1"/>
                </a:solidFill>
                <a:latin typeface="+mn-lt"/>
              </a:rPr>
              <a:t>Reduce short-term memory load on the user.</a:t>
            </a:r>
            <a:endParaRPr lang="en-US" sz="2400" dirty="0">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15</a:t>
            </a:fld>
            <a:endParaRPr lang="en-US"/>
          </a:p>
        </p:txBody>
      </p:sp>
    </p:spTree>
    <p:extLst>
      <p:ext uri="{BB962C8B-B14F-4D97-AF65-F5344CB8AC3E}">
        <p14:creationId xmlns:p14="http://schemas.microsoft.com/office/powerpoint/2010/main" val="3468778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16</a:t>
            </a:fld>
            <a:endParaRPr lang="en-US"/>
          </a:p>
        </p:txBody>
      </p:sp>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1030" name="Picture 6" descr="http://codinghorror.typepad.com/.a/6a0120a85dcdae970b0120a86d6311970b-pi"/>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2850" y="1534559"/>
            <a:ext cx="7594857" cy="5240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3982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646112" y="452718"/>
            <a:ext cx="3181421" cy="1400530"/>
          </a:xfrm>
        </p:spPr>
        <p:txBody>
          <a:bodyPr/>
          <a:lstStyle/>
          <a:p>
            <a:r>
              <a:rPr lang="en-US" sz="3200" dirty="0"/>
              <a:t>User Interface Design</a:t>
            </a:r>
            <a:br>
              <a:rPr lang="en-US" sz="3200" dirty="0"/>
            </a:br>
            <a:endParaRPr lang="en-US" sz="3200" dirty="0">
              <a:solidFill>
                <a:srgbClr val="FFC000"/>
              </a:solidFill>
            </a:endParaRPr>
          </a:p>
        </p:txBody>
      </p:sp>
      <p:pic>
        <p:nvPicPr>
          <p:cNvPr id="1028" name="Picture 4" descr="http://www.n0hr.com/hamradio_blog/wp-content/uploads/2008/08/windowslivewriterlightningiiiprosistelpst61drecovery-ee28image-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9967" y="542663"/>
            <a:ext cx="5573562" cy="591882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17</a:t>
            </a:fld>
            <a:endParaRPr lang="en-US"/>
          </a:p>
        </p:txBody>
      </p:sp>
    </p:spTree>
    <p:extLst>
      <p:ext uri="{BB962C8B-B14F-4D97-AF65-F5344CB8AC3E}">
        <p14:creationId xmlns:p14="http://schemas.microsoft.com/office/powerpoint/2010/main" val="1327437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7170" name="Picture 2" descr="http://i0.wp.com/www.globalwebfx.com/wp-content/uploads/2013/02/worst-website-of-201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453" y="1259047"/>
            <a:ext cx="10522224" cy="5482167"/>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18</a:t>
            </a:fld>
            <a:endParaRPr lang="en-US"/>
          </a:p>
        </p:txBody>
      </p:sp>
    </p:spTree>
    <p:extLst>
      <p:ext uri="{BB962C8B-B14F-4D97-AF65-F5344CB8AC3E}">
        <p14:creationId xmlns:p14="http://schemas.microsoft.com/office/powerpoint/2010/main" val="2437050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19</a:t>
            </a:fld>
            <a:endParaRPr lang="en-US"/>
          </a:p>
        </p:txBody>
      </p:sp>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1026" name="Picture 2" descr="http://i0.wp.com/dribbble.s3.amazonaws.com/users/36837/screenshots/869946/blu-ui-dribbble.png?resize=800%2C60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0940" y="1509823"/>
            <a:ext cx="76200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893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0" name="Rectangle 2"/>
          <p:cNvSpPr>
            <a:spLocks noGrp="1" noChangeArrowheads="1"/>
          </p:cNvSpPr>
          <p:nvPr>
            <p:ph type="title"/>
          </p:nvPr>
        </p:nvSpPr>
        <p:spPr/>
        <p:txBody>
          <a:bodyPr/>
          <a:lstStyle/>
          <a:p>
            <a:r>
              <a:rPr lang="en-US" sz="3200" dirty="0"/>
              <a:t>User Interface Design</a:t>
            </a:r>
          </a:p>
        </p:txBody>
      </p:sp>
      <p:sp>
        <p:nvSpPr>
          <p:cNvPr id="22531" name="Rectangle 3"/>
          <p:cNvSpPr>
            <a:spLocks noGrp="1" noChangeArrowheads="1"/>
          </p:cNvSpPr>
          <p:nvPr>
            <p:ph idx="1"/>
          </p:nvPr>
        </p:nvSpPr>
        <p:spPr>
          <a:xfrm>
            <a:off x="1271451" y="1985554"/>
            <a:ext cx="9631680" cy="4140610"/>
          </a:xfrm>
        </p:spPr>
        <p:txBody>
          <a:bodyPr>
            <a:noAutofit/>
          </a:bodyPr>
          <a:lstStyle/>
          <a:p>
            <a:pPr algn="just">
              <a:buFont typeface="Wingdings" panose="05000000000000000000" pitchFamily="2" charset="2"/>
              <a:buChar char="§"/>
            </a:pPr>
            <a:r>
              <a:rPr lang="en-NZ" sz="2400" dirty="0">
                <a:latin typeface="+mn-lt"/>
              </a:rPr>
              <a:t>Users judge the quality of your app within the first </a:t>
            </a:r>
            <a:r>
              <a:rPr lang="en-NZ" sz="2400" dirty="0">
                <a:solidFill>
                  <a:srgbClr val="FFC000"/>
                </a:solidFill>
                <a:latin typeface="+mn-lt"/>
              </a:rPr>
              <a:t>30 seconds</a:t>
            </a:r>
            <a:r>
              <a:rPr lang="en-NZ" sz="2400" dirty="0">
                <a:latin typeface="+mn-lt"/>
              </a:rPr>
              <a:t>!</a:t>
            </a:r>
          </a:p>
          <a:p>
            <a:pPr algn="just">
              <a:buFont typeface="Wingdings" panose="05000000000000000000" pitchFamily="2" charset="2"/>
              <a:buChar char="§"/>
            </a:pPr>
            <a:r>
              <a:rPr lang="en-NZ" sz="2400" dirty="0">
                <a:latin typeface="+mn-lt"/>
              </a:rPr>
              <a:t>A disproportionate amount of that judgement will be based not on the functionality, but on the </a:t>
            </a:r>
            <a:r>
              <a:rPr lang="en-NZ" sz="2400" dirty="0">
                <a:solidFill>
                  <a:srgbClr val="FFC000"/>
                </a:solidFill>
                <a:latin typeface="+mn-lt"/>
              </a:rPr>
              <a:t>visual aesthetics</a:t>
            </a:r>
            <a:r>
              <a:rPr lang="en-NZ" sz="2400" dirty="0">
                <a:latin typeface="+mn-lt"/>
              </a:rPr>
              <a:t>.</a:t>
            </a:r>
          </a:p>
          <a:p>
            <a:pPr lvl="1" algn="just">
              <a:buFont typeface="Wingdings" panose="05000000000000000000" pitchFamily="2" charset="2"/>
              <a:buChar char="§"/>
            </a:pPr>
            <a:r>
              <a:rPr lang="en-NZ" sz="2400" dirty="0">
                <a:latin typeface="+mn-lt"/>
              </a:rPr>
              <a:t>Does it look polished? </a:t>
            </a:r>
          </a:p>
          <a:p>
            <a:pPr lvl="1" algn="just">
              <a:buFont typeface="Wingdings" panose="05000000000000000000" pitchFamily="2" charset="2"/>
              <a:buChar char="§"/>
            </a:pPr>
            <a:r>
              <a:rPr lang="en-NZ" sz="2400" dirty="0">
                <a:latin typeface="+mn-lt"/>
              </a:rPr>
              <a:t>Does it look professional? </a:t>
            </a:r>
          </a:p>
          <a:p>
            <a:pPr lvl="1" algn="just">
              <a:buFont typeface="Wingdings" panose="05000000000000000000" pitchFamily="2" charset="2"/>
              <a:buChar char="§"/>
            </a:pPr>
            <a:r>
              <a:rPr lang="en-NZ" sz="2400" dirty="0">
                <a:latin typeface="+mn-lt"/>
              </a:rPr>
              <a:t>How easy is it to use? </a:t>
            </a:r>
          </a:p>
          <a:p>
            <a:pPr algn="just">
              <a:buFont typeface="Wingdings" panose="05000000000000000000" pitchFamily="2" charset="2"/>
              <a:buChar char="§"/>
            </a:pPr>
            <a:r>
              <a:rPr lang="en-NZ" sz="2400" dirty="0">
                <a:latin typeface="+mn-lt"/>
              </a:rPr>
              <a:t>More than just looking pretty, the entire user experience is critically important.</a:t>
            </a:r>
            <a:endParaRPr lang="en-US" sz="2400" dirty="0">
              <a:solidFill>
                <a:schemeClr val="tx1"/>
              </a:solidFill>
              <a:latin typeface="+mn-lt"/>
            </a:endParaRPr>
          </a:p>
        </p:txBody>
      </p:sp>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2</a:t>
            </a:fld>
            <a:endParaRPr lang="en-US"/>
          </a:p>
        </p:txBody>
      </p:sp>
    </p:spTree>
    <p:extLst>
      <p:ext uri="{BB962C8B-B14F-4D97-AF65-F5344CB8AC3E}">
        <p14:creationId xmlns:p14="http://schemas.microsoft.com/office/powerpoint/2010/main" val="2441826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2050" name="Picture 2" descr="http://www.magazinehive.com/wp-content/uploads/2013/12/Riki-Tanone-Flat-UI-Ki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1687" y="1417638"/>
            <a:ext cx="6493318" cy="528556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20</a:t>
            </a:fld>
            <a:endParaRPr lang="en-US"/>
          </a:p>
        </p:txBody>
      </p:sp>
    </p:spTree>
    <p:extLst>
      <p:ext uri="{BB962C8B-B14F-4D97-AF65-F5344CB8AC3E}">
        <p14:creationId xmlns:p14="http://schemas.microsoft.com/office/powerpoint/2010/main" val="2038882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3074" name="Picture 2" descr="http://www.sleeter.com/blog/wp-content/uploads/2012/09/image_thumb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7536" y="1468991"/>
            <a:ext cx="8453265" cy="5332191"/>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21</a:t>
            </a:fld>
            <a:endParaRPr lang="en-US"/>
          </a:p>
        </p:txBody>
      </p:sp>
    </p:spTree>
    <p:extLst>
      <p:ext uri="{BB962C8B-B14F-4D97-AF65-F5344CB8AC3E}">
        <p14:creationId xmlns:p14="http://schemas.microsoft.com/office/powerpoint/2010/main" val="1711848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FFC000"/>
              </a:solidFill>
            </a:endParaRPr>
          </a:p>
        </p:txBody>
      </p:sp>
      <p:pic>
        <p:nvPicPr>
          <p:cNvPr id="4098" name="Picture 2" descr="http://anneypatel.files.wordpress.com/2011/05/calend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463711"/>
            <a:ext cx="8332758" cy="52577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22</a:t>
            </a:fld>
            <a:endParaRPr lang="en-US"/>
          </a:p>
        </p:txBody>
      </p:sp>
    </p:spTree>
    <p:extLst>
      <p:ext uri="{BB962C8B-B14F-4D97-AF65-F5344CB8AC3E}">
        <p14:creationId xmlns:p14="http://schemas.microsoft.com/office/powerpoint/2010/main" val="30388801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23</a:t>
            </a:fld>
            <a:endParaRPr lang="en-US"/>
          </a:p>
        </p:txBody>
      </p:sp>
      <p:sp>
        <p:nvSpPr>
          <p:cNvPr id="22530" name="Rectangle 2"/>
          <p:cNvSpPr>
            <a:spLocks noGrp="1" noChangeArrowheads="1"/>
          </p:cNvSpPr>
          <p:nvPr>
            <p:ph type="title"/>
          </p:nvPr>
        </p:nvSpPr>
        <p:spPr/>
        <p:txBody>
          <a:bodyPr/>
          <a:lstStyle/>
          <a:p>
            <a:r>
              <a:rPr lang="en-US" sz="3200" dirty="0"/>
              <a:t>User Interface Design</a:t>
            </a:r>
            <a:endParaRPr lang="en-US" sz="3200" dirty="0">
              <a:solidFill>
                <a:srgbClr val="92D050"/>
              </a:solidFill>
            </a:endParaRPr>
          </a:p>
        </p:txBody>
      </p:sp>
      <p:pic>
        <p:nvPicPr>
          <p:cNvPr id="3" name="Picture 2"/>
          <p:cNvPicPr>
            <a:picLocks noChangeAspect="1"/>
          </p:cNvPicPr>
          <p:nvPr/>
        </p:nvPicPr>
        <p:blipFill>
          <a:blip r:embed="rId4"/>
          <a:stretch>
            <a:fillRect/>
          </a:stretch>
        </p:blipFill>
        <p:spPr>
          <a:xfrm>
            <a:off x="2208202" y="2616708"/>
            <a:ext cx="7853941" cy="2678307"/>
          </a:xfrm>
          <a:prstGeom prst="rect">
            <a:avLst/>
          </a:prstGeom>
        </p:spPr>
      </p:pic>
    </p:spTree>
    <p:extLst>
      <p:ext uri="{BB962C8B-B14F-4D97-AF65-F5344CB8AC3E}">
        <p14:creationId xmlns:p14="http://schemas.microsoft.com/office/powerpoint/2010/main" val="2323628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3</a:t>
            </a:fld>
            <a:endParaRPr lang="en-US"/>
          </a:p>
        </p:txBody>
      </p:sp>
      <p:sp>
        <p:nvSpPr>
          <p:cNvPr id="22530" name="Rectangle 2"/>
          <p:cNvSpPr>
            <a:spLocks noGrp="1" noChangeArrowheads="1"/>
          </p:cNvSpPr>
          <p:nvPr>
            <p:ph type="title"/>
          </p:nvPr>
        </p:nvSpPr>
        <p:spPr/>
        <p:txBody>
          <a:bodyPr/>
          <a:lstStyle/>
          <a:p>
            <a:r>
              <a:rPr lang="en-US" sz="3200" dirty="0"/>
              <a:t>User Interface Design</a:t>
            </a:r>
          </a:p>
        </p:txBody>
      </p:sp>
      <p:sp>
        <p:nvSpPr>
          <p:cNvPr id="22531" name="Rectangle 3"/>
          <p:cNvSpPr>
            <a:spLocks noGrp="1" noChangeArrowheads="1"/>
          </p:cNvSpPr>
          <p:nvPr>
            <p:ph idx="1"/>
          </p:nvPr>
        </p:nvSpPr>
        <p:spPr>
          <a:xfrm>
            <a:off x="1271451" y="1985554"/>
            <a:ext cx="9631680" cy="4140610"/>
          </a:xfrm>
        </p:spPr>
        <p:txBody>
          <a:bodyPr>
            <a:noAutofit/>
          </a:bodyPr>
          <a:lstStyle/>
          <a:p>
            <a:pPr marL="0" indent="0" algn="just">
              <a:buNone/>
            </a:pPr>
            <a:r>
              <a:rPr lang="en-NZ" sz="2400" dirty="0">
                <a:latin typeface="+mn-lt"/>
              </a:rPr>
              <a:t>Your app:</a:t>
            </a:r>
          </a:p>
          <a:p>
            <a:pPr algn="just">
              <a:buFont typeface="Wingdings" panose="05000000000000000000" pitchFamily="2" charset="2"/>
              <a:buChar char="§"/>
            </a:pPr>
            <a:r>
              <a:rPr lang="en-NZ" sz="2400" dirty="0">
                <a:latin typeface="+mn-lt"/>
              </a:rPr>
              <a:t>Should be fun to use. </a:t>
            </a:r>
          </a:p>
          <a:p>
            <a:pPr algn="just">
              <a:buFont typeface="Wingdings" panose="05000000000000000000" pitchFamily="2" charset="2"/>
              <a:buChar char="§"/>
            </a:pPr>
            <a:r>
              <a:rPr lang="en-NZ" sz="2400" dirty="0">
                <a:latin typeface="+mn-lt"/>
              </a:rPr>
              <a:t>Should surprise in delightful ways through subtle animations and smooth transitions that contribute to a feeling of power and effortlessness. </a:t>
            </a:r>
          </a:p>
          <a:p>
            <a:pPr algn="just">
              <a:buFont typeface="Wingdings" panose="05000000000000000000" pitchFamily="2" charset="2"/>
              <a:buChar char="§"/>
            </a:pPr>
            <a:r>
              <a:rPr lang="en-NZ" sz="2400" dirty="0">
                <a:latin typeface="+mn-lt"/>
              </a:rPr>
              <a:t>Should let users touch and interact with objects directly rather than having to use buttons and menus (if applicable). </a:t>
            </a:r>
          </a:p>
          <a:p>
            <a:pPr algn="just">
              <a:buFont typeface="Wingdings" panose="05000000000000000000" pitchFamily="2" charset="2"/>
              <a:buChar char="§"/>
            </a:pPr>
            <a:r>
              <a:rPr lang="en-NZ" sz="2400" dirty="0">
                <a:latin typeface="+mn-lt"/>
              </a:rPr>
              <a:t>Should use rich imagery and pictures in place of lots of words and long sentences. </a:t>
            </a:r>
          </a:p>
          <a:p>
            <a:pPr algn="just">
              <a:buFont typeface="Wingdings" panose="05000000000000000000" pitchFamily="2" charset="2"/>
              <a:buChar char="§"/>
            </a:pPr>
            <a:r>
              <a:rPr lang="en-NZ" sz="2400">
                <a:latin typeface="+mn-lt"/>
              </a:rPr>
              <a:t>Should allow </a:t>
            </a:r>
            <a:r>
              <a:rPr lang="en-NZ" sz="2400" dirty="0">
                <a:latin typeface="+mn-lt"/>
              </a:rPr>
              <a:t>users to customize your app, to make it theirs while providing beautiful and sensible defaults.</a:t>
            </a:r>
            <a:endParaRPr lang="en-US" sz="2400" dirty="0">
              <a:solidFill>
                <a:schemeClr val="tx1"/>
              </a:solidFill>
              <a:latin typeface="+mn-lt"/>
            </a:endParaRPr>
          </a:p>
        </p:txBody>
      </p:sp>
    </p:spTree>
    <p:extLst>
      <p:ext uri="{BB962C8B-B14F-4D97-AF65-F5344CB8AC3E}">
        <p14:creationId xmlns:p14="http://schemas.microsoft.com/office/powerpoint/2010/main" val="1962608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sz="3200" dirty="0"/>
              <a:t>User Interface Design</a:t>
            </a:r>
          </a:p>
        </p:txBody>
      </p:sp>
      <p:sp>
        <p:nvSpPr>
          <p:cNvPr id="22531" name="Rectangle 3"/>
          <p:cNvSpPr>
            <a:spLocks noGrp="1" noChangeArrowheads="1"/>
          </p:cNvSpPr>
          <p:nvPr>
            <p:ph idx="1"/>
          </p:nvPr>
        </p:nvSpPr>
        <p:spPr>
          <a:xfrm>
            <a:off x="1271451" y="1985554"/>
            <a:ext cx="9631680" cy="4140610"/>
          </a:xfrm>
        </p:spPr>
        <p:txBody>
          <a:bodyPr>
            <a:noAutofit/>
          </a:bodyPr>
          <a:lstStyle/>
          <a:p>
            <a:pPr algn="just">
              <a:buFont typeface="Wingdings" panose="05000000000000000000" pitchFamily="2" charset="2"/>
              <a:buChar char="§"/>
            </a:pPr>
            <a:r>
              <a:rPr lang="en-NZ" sz="2400" dirty="0">
                <a:latin typeface="+mn-lt"/>
              </a:rPr>
              <a:t>You app must not never asks users for information that they've already provided. </a:t>
            </a:r>
          </a:p>
          <a:p>
            <a:pPr algn="just">
              <a:buFont typeface="Wingdings" panose="05000000000000000000" pitchFamily="2" charset="2"/>
              <a:buChar char="§"/>
            </a:pPr>
            <a:r>
              <a:rPr lang="en-NZ" sz="2400" dirty="0">
                <a:latin typeface="+mn-lt"/>
              </a:rPr>
              <a:t>Your app must provide simple shortcuts to complete complex tasks, and remember data settings and customizations making them available across every device.</a:t>
            </a:r>
            <a:endParaRPr lang="en-US" sz="2400" dirty="0">
              <a:solidFill>
                <a:schemeClr val="tx1"/>
              </a:solidFill>
              <a:latin typeface="+mn-lt"/>
            </a:endParaRPr>
          </a:p>
        </p:txBody>
      </p:sp>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4</a:t>
            </a:fld>
            <a:endParaRPr lang="en-US"/>
          </a:p>
        </p:txBody>
      </p:sp>
    </p:spTree>
    <p:extLst>
      <p:ext uri="{BB962C8B-B14F-4D97-AF65-F5344CB8AC3E}">
        <p14:creationId xmlns:p14="http://schemas.microsoft.com/office/powerpoint/2010/main" val="1153026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5</a:t>
            </a:fld>
            <a:endParaRPr lang="en-US"/>
          </a:p>
        </p:txBody>
      </p:sp>
      <p:sp>
        <p:nvSpPr>
          <p:cNvPr id="22530" name="Rectangle 2"/>
          <p:cNvSpPr>
            <a:spLocks noGrp="1" noChangeArrowheads="1"/>
          </p:cNvSpPr>
          <p:nvPr>
            <p:ph type="title"/>
          </p:nvPr>
        </p:nvSpPr>
        <p:spPr/>
        <p:txBody>
          <a:bodyPr/>
          <a:lstStyle/>
          <a:p>
            <a:r>
              <a:rPr lang="en-US" sz="3200" dirty="0"/>
              <a:t>User Interface Design</a:t>
            </a:r>
          </a:p>
        </p:txBody>
      </p:sp>
      <p:sp>
        <p:nvSpPr>
          <p:cNvPr id="22531" name="Rectangle 3"/>
          <p:cNvSpPr>
            <a:spLocks noGrp="1" noChangeArrowheads="1"/>
          </p:cNvSpPr>
          <p:nvPr>
            <p:ph idx="1"/>
          </p:nvPr>
        </p:nvSpPr>
        <p:spPr>
          <a:xfrm>
            <a:off x="1271451" y="1985554"/>
            <a:ext cx="9631680" cy="4140610"/>
          </a:xfrm>
        </p:spPr>
        <p:txBody>
          <a:bodyPr>
            <a:noAutofit/>
          </a:bodyPr>
          <a:lstStyle/>
          <a:p>
            <a:pPr algn="just">
              <a:buFont typeface="Wingdings" panose="05000000000000000000" pitchFamily="2" charset="2"/>
              <a:buChar char="§"/>
            </a:pPr>
            <a:r>
              <a:rPr lang="en-NZ" sz="2400" dirty="0">
                <a:solidFill>
                  <a:schemeClr val="tx1"/>
                </a:solidFill>
                <a:latin typeface="+mn-lt"/>
              </a:rPr>
              <a:t>A </a:t>
            </a:r>
            <a:r>
              <a:rPr lang="en-NZ" sz="2400" dirty="0">
                <a:solidFill>
                  <a:srgbClr val="92D050"/>
                </a:solidFill>
                <a:latin typeface="+mn-lt"/>
              </a:rPr>
              <a:t>user interface </a:t>
            </a:r>
            <a:r>
              <a:rPr lang="en-NZ" sz="2400" dirty="0">
                <a:solidFill>
                  <a:schemeClr val="tx1"/>
                </a:solidFill>
                <a:latin typeface="+mn-lt"/>
              </a:rPr>
              <a:t>is the part of the system with which the users interact. </a:t>
            </a:r>
          </a:p>
          <a:p>
            <a:pPr algn="just">
              <a:buFont typeface="Wingdings" panose="05000000000000000000" pitchFamily="2" charset="2"/>
              <a:buChar char="§"/>
            </a:pPr>
            <a:r>
              <a:rPr lang="en-NZ" sz="2400" dirty="0">
                <a:solidFill>
                  <a:schemeClr val="tx1"/>
                </a:solidFill>
                <a:latin typeface="+mn-lt"/>
              </a:rPr>
              <a:t>It includes: </a:t>
            </a:r>
          </a:p>
          <a:p>
            <a:pPr lvl="1" algn="just">
              <a:buFont typeface="Wingdings" panose="05000000000000000000" pitchFamily="2" charset="2"/>
              <a:buChar char="§"/>
            </a:pPr>
            <a:r>
              <a:rPr lang="en-NZ" sz="2400" dirty="0">
                <a:latin typeface="+mn-lt"/>
              </a:rPr>
              <a:t>the screen displays that provide navigation through the system,</a:t>
            </a:r>
          </a:p>
          <a:p>
            <a:pPr lvl="1" algn="just">
              <a:buFont typeface="Wingdings" panose="05000000000000000000" pitchFamily="2" charset="2"/>
              <a:buChar char="§"/>
            </a:pPr>
            <a:r>
              <a:rPr lang="en-NZ" sz="2400" dirty="0">
                <a:latin typeface="+mn-lt"/>
              </a:rPr>
              <a:t>the screens and forms that capture data,</a:t>
            </a:r>
          </a:p>
          <a:p>
            <a:pPr lvl="1" algn="just">
              <a:buFont typeface="Wingdings" panose="05000000000000000000" pitchFamily="2" charset="2"/>
              <a:buChar char="§"/>
            </a:pPr>
            <a:r>
              <a:rPr lang="en-NZ" sz="2400" dirty="0">
                <a:latin typeface="+mn-lt"/>
              </a:rPr>
              <a:t>and the reports that the system produces (whether on paper, on the screen, or via some other media). </a:t>
            </a:r>
          </a:p>
          <a:p>
            <a:pPr algn="just">
              <a:buFont typeface="Wingdings" panose="05000000000000000000" pitchFamily="2" charset="2"/>
              <a:buChar char="§"/>
            </a:pPr>
            <a:r>
              <a:rPr lang="en-NZ" sz="2400" dirty="0">
                <a:solidFill>
                  <a:srgbClr val="92D050"/>
                </a:solidFill>
                <a:latin typeface="+mn-lt"/>
              </a:rPr>
              <a:t>Interface design </a:t>
            </a:r>
            <a:r>
              <a:rPr lang="en-NZ" sz="2400" dirty="0">
                <a:solidFill>
                  <a:schemeClr val="tx1"/>
                </a:solidFill>
                <a:latin typeface="+mn-lt"/>
              </a:rPr>
              <a:t>is the process of deﬁning how a system will interact with external entities (e.g., customers, suppliers, other systems).</a:t>
            </a:r>
            <a:endParaRPr lang="en-US" sz="2400" dirty="0">
              <a:solidFill>
                <a:schemeClr val="tx1"/>
              </a:solidFill>
              <a:latin typeface="+mn-lt"/>
            </a:endParaRPr>
          </a:p>
        </p:txBody>
      </p:sp>
    </p:spTree>
    <p:extLst>
      <p:ext uri="{BB962C8B-B14F-4D97-AF65-F5344CB8AC3E}">
        <p14:creationId xmlns:p14="http://schemas.microsoft.com/office/powerpoint/2010/main" val="2375132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6</a:t>
            </a:fld>
            <a:endParaRPr lang="en-US"/>
          </a:p>
        </p:txBody>
      </p:sp>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Parts</a:t>
            </a:r>
          </a:p>
        </p:txBody>
      </p:sp>
      <p:sp>
        <p:nvSpPr>
          <p:cNvPr id="22531" name="Rectangle 3"/>
          <p:cNvSpPr>
            <a:spLocks noGrp="1" noChangeArrowheads="1"/>
          </p:cNvSpPr>
          <p:nvPr>
            <p:ph idx="1"/>
          </p:nvPr>
        </p:nvSpPr>
        <p:spPr>
          <a:xfrm>
            <a:off x="1158241" y="2029097"/>
            <a:ext cx="9405256" cy="4097067"/>
          </a:xfrm>
        </p:spPr>
        <p:txBody>
          <a:bodyPr>
            <a:noAutofit/>
          </a:bodyPr>
          <a:lstStyle/>
          <a:p>
            <a:pPr algn="just">
              <a:buFont typeface="Wingdings" panose="05000000000000000000" pitchFamily="2" charset="2"/>
              <a:buChar char="§"/>
            </a:pPr>
            <a:r>
              <a:rPr lang="en-NZ" sz="2400" dirty="0">
                <a:solidFill>
                  <a:schemeClr val="tx1"/>
                </a:solidFill>
                <a:latin typeface="+mn-lt"/>
              </a:rPr>
              <a:t>The user interface includes three fundamental parts: </a:t>
            </a:r>
          </a:p>
          <a:p>
            <a:pPr marL="457200" indent="-457200" algn="just">
              <a:buFont typeface="+mj-lt"/>
              <a:buAutoNum type="arabicPeriod"/>
            </a:pPr>
            <a:r>
              <a:rPr lang="en-NZ" sz="2400" dirty="0">
                <a:solidFill>
                  <a:srgbClr val="92D050"/>
                </a:solidFill>
                <a:latin typeface="+mn-lt"/>
              </a:rPr>
              <a:t>Navigation mechanism</a:t>
            </a:r>
            <a:r>
              <a:rPr lang="en-NZ" sz="2400" dirty="0">
                <a:solidFill>
                  <a:schemeClr val="tx1"/>
                </a:solidFill>
                <a:latin typeface="+mn-lt"/>
              </a:rPr>
              <a:t>: the way in which the user gives instructions to the system and tells it what to do (e.g., buttons, menus). </a:t>
            </a:r>
          </a:p>
          <a:p>
            <a:pPr marL="457200" indent="-457200" algn="just">
              <a:buFont typeface="+mj-lt"/>
              <a:buAutoNum type="arabicPeriod"/>
            </a:pPr>
            <a:r>
              <a:rPr lang="en-NZ" sz="2400" dirty="0">
                <a:solidFill>
                  <a:srgbClr val="92D050"/>
                </a:solidFill>
                <a:latin typeface="+mn-lt"/>
              </a:rPr>
              <a:t>Input mechanism: </a:t>
            </a:r>
            <a:r>
              <a:rPr lang="en-NZ" sz="2400" dirty="0">
                <a:solidFill>
                  <a:schemeClr val="tx1"/>
                </a:solidFill>
                <a:latin typeface="+mn-lt"/>
              </a:rPr>
              <a:t>the way in which the system captures information (e.g., forms for adding new customers). </a:t>
            </a:r>
          </a:p>
          <a:p>
            <a:pPr marL="457200" indent="-457200" algn="just">
              <a:buFont typeface="+mj-lt"/>
              <a:buAutoNum type="arabicPeriod"/>
            </a:pPr>
            <a:r>
              <a:rPr lang="en-NZ" sz="2400" dirty="0">
                <a:solidFill>
                  <a:srgbClr val="92D050"/>
                </a:solidFill>
                <a:latin typeface="+mn-lt"/>
              </a:rPr>
              <a:t>Output mechanism:</a:t>
            </a:r>
            <a:r>
              <a:rPr lang="en-NZ" sz="2400" dirty="0">
                <a:solidFill>
                  <a:schemeClr val="tx1"/>
                </a:solidFill>
                <a:latin typeface="+mn-lt"/>
              </a:rPr>
              <a:t> the way in which the system provides information to the user or to other systems (e.g., reports, Web pages).</a:t>
            </a:r>
          </a:p>
          <a:p>
            <a:pPr algn="just"/>
            <a:r>
              <a:rPr lang="en-NZ" sz="2400" dirty="0">
                <a:solidFill>
                  <a:schemeClr val="tx1"/>
                </a:solidFill>
                <a:latin typeface="+mn-lt"/>
              </a:rPr>
              <a:t>Each of these is conceptually different, but they are closely intertwined.</a:t>
            </a:r>
            <a:endParaRPr lang="en-US" sz="2400" dirty="0">
              <a:latin typeface="+mn-lt"/>
            </a:endParaRPr>
          </a:p>
        </p:txBody>
      </p:sp>
    </p:spTree>
    <p:extLst>
      <p:ext uri="{BB962C8B-B14F-4D97-AF65-F5344CB8AC3E}">
        <p14:creationId xmlns:p14="http://schemas.microsoft.com/office/powerpoint/2010/main" val="3362027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15500" y="4362450"/>
            <a:ext cx="2476500" cy="249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7</a:t>
            </a:fld>
            <a:endParaRPr lang="en-US"/>
          </a:p>
        </p:txBody>
      </p:sp>
      <p:sp>
        <p:nvSpPr>
          <p:cNvPr id="22530" name="Rectangle 2"/>
          <p:cNvSpPr>
            <a:spLocks noGrp="1" noChangeArrowheads="1"/>
          </p:cNvSpPr>
          <p:nvPr>
            <p:ph type="title"/>
          </p:nvPr>
        </p:nvSpPr>
        <p:spPr/>
        <p:txBody>
          <a:bodyPr/>
          <a:lstStyle/>
          <a:p>
            <a:r>
              <a:rPr lang="en-US" sz="3200" dirty="0"/>
              <a:t>User Interface Design</a:t>
            </a:r>
            <a:br>
              <a:rPr lang="en-US" sz="3200" dirty="0"/>
            </a:br>
            <a:r>
              <a:rPr lang="en-US" sz="3200" dirty="0">
                <a:solidFill>
                  <a:srgbClr val="92D050"/>
                </a:solidFill>
              </a:rPr>
              <a:t>Principles</a:t>
            </a:r>
            <a:br>
              <a:rPr lang="en-US" sz="3200" dirty="0">
                <a:solidFill>
                  <a:srgbClr val="92D050"/>
                </a:solidFill>
              </a:rPr>
            </a:br>
            <a:r>
              <a:rPr lang="en-US" sz="3200" dirty="0">
                <a:solidFill>
                  <a:srgbClr val="FFC000"/>
                </a:solidFill>
              </a:rPr>
              <a:t>1. Layout</a:t>
            </a:r>
          </a:p>
        </p:txBody>
      </p:sp>
      <p:sp>
        <p:nvSpPr>
          <p:cNvPr id="22531" name="Rectangle 3"/>
          <p:cNvSpPr>
            <a:spLocks noGrp="1" noChangeArrowheads="1"/>
          </p:cNvSpPr>
          <p:nvPr>
            <p:ph idx="1"/>
          </p:nvPr>
        </p:nvSpPr>
        <p:spPr>
          <a:xfrm>
            <a:off x="1097281" y="2386149"/>
            <a:ext cx="9614262" cy="3740015"/>
          </a:xfrm>
        </p:spPr>
        <p:txBody>
          <a:bodyPr>
            <a:noAutofit/>
          </a:bodyPr>
          <a:lstStyle/>
          <a:p>
            <a:pPr algn="just">
              <a:buFont typeface="Wingdings" panose="05000000000000000000" pitchFamily="2" charset="2"/>
              <a:buChar char="§"/>
            </a:pPr>
            <a:r>
              <a:rPr lang="en-NZ" sz="2400" dirty="0">
                <a:solidFill>
                  <a:schemeClr val="tx1"/>
                </a:solidFill>
                <a:latin typeface="+mn-lt"/>
              </a:rPr>
              <a:t>The first element of design is the basic layout of the screen, form, or report. </a:t>
            </a:r>
          </a:p>
          <a:p>
            <a:pPr algn="just">
              <a:buFont typeface="Wingdings" panose="05000000000000000000" pitchFamily="2" charset="2"/>
              <a:buChar char="§"/>
            </a:pPr>
            <a:r>
              <a:rPr lang="en-NZ" sz="2400" dirty="0">
                <a:solidFill>
                  <a:schemeClr val="tx1"/>
                </a:solidFill>
                <a:latin typeface="+mn-lt"/>
              </a:rPr>
              <a:t>Most software designed for personal computers follows the standard Windows or Macintosh approach for screen design. </a:t>
            </a:r>
          </a:p>
          <a:p>
            <a:pPr lvl="1" algn="just">
              <a:buFont typeface="Wingdings" panose="05000000000000000000" pitchFamily="2" charset="2"/>
              <a:buChar char="§"/>
            </a:pPr>
            <a:r>
              <a:rPr lang="en-NZ" sz="2400" dirty="0">
                <a:solidFill>
                  <a:schemeClr val="tx1"/>
                </a:solidFill>
                <a:latin typeface="+mn-lt"/>
              </a:rPr>
              <a:t>The screen is usually divided into three boxes. The top box is the navigation area, through which the user issues commands to navigate through the system. The bottom box is the status area, which displays information about what the user is doing. The middle—and largest—box is used to display reports and present forms for data entry.</a:t>
            </a:r>
            <a:endParaRPr lang="en-US" sz="2400" dirty="0">
              <a:latin typeface="+mn-lt"/>
            </a:endParaRPr>
          </a:p>
        </p:txBody>
      </p:sp>
    </p:spTree>
    <p:extLst>
      <p:ext uri="{BB962C8B-B14F-4D97-AF65-F5344CB8AC3E}">
        <p14:creationId xmlns:p14="http://schemas.microsoft.com/office/powerpoint/2010/main" val="3396529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8</a:t>
            </a:fld>
            <a:endParaRPr lang="en-US"/>
          </a:p>
        </p:txBody>
      </p:sp>
      <p:pic>
        <p:nvPicPr>
          <p:cNvPr id="8" name="Picture 7">
            <a:extLst>
              <a:ext uri="{FF2B5EF4-FFF2-40B4-BE49-F238E27FC236}">
                <a16:creationId xmlns:a16="http://schemas.microsoft.com/office/drawing/2014/main" id="{6A3EBE61-DF13-424F-A20D-0AC1DC257691}"/>
              </a:ext>
            </a:extLst>
          </p:cNvPr>
          <p:cNvPicPr>
            <a:picLocks noChangeAspect="1"/>
          </p:cNvPicPr>
          <p:nvPr/>
        </p:nvPicPr>
        <p:blipFill>
          <a:blip r:embed="rId3"/>
          <a:stretch>
            <a:fillRect/>
          </a:stretch>
        </p:blipFill>
        <p:spPr>
          <a:xfrm>
            <a:off x="2143081" y="-32769"/>
            <a:ext cx="8477770" cy="6890769"/>
          </a:xfrm>
          <a:prstGeom prst="rect">
            <a:avLst/>
          </a:prstGeom>
        </p:spPr>
      </p:pic>
      <p:sp>
        <p:nvSpPr>
          <p:cNvPr id="10" name="TextBox 9">
            <a:extLst>
              <a:ext uri="{FF2B5EF4-FFF2-40B4-BE49-F238E27FC236}">
                <a16:creationId xmlns:a16="http://schemas.microsoft.com/office/drawing/2014/main" id="{AA958102-71CE-EE48-A9C6-9EE4C2D22B6E}"/>
              </a:ext>
            </a:extLst>
          </p:cNvPr>
          <p:cNvSpPr txBox="1"/>
          <p:nvPr/>
        </p:nvSpPr>
        <p:spPr>
          <a:xfrm>
            <a:off x="252356" y="47500"/>
            <a:ext cx="1417376" cy="369332"/>
          </a:xfrm>
          <a:prstGeom prst="rect">
            <a:avLst/>
          </a:prstGeom>
          <a:noFill/>
        </p:spPr>
        <p:txBody>
          <a:bodyPr wrap="none" rtlCol="0">
            <a:spAutoFit/>
          </a:bodyPr>
          <a:lstStyle/>
          <a:p>
            <a:r>
              <a:rPr lang="en-US" dirty="0"/>
              <a:t>Navigation</a:t>
            </a:r>
          </a:p>
        </p:txBody>
      </p:sp>
      <p:sp>
        <p:nvSpPr>
          <p:cNvPr id="11" name="Left Brace 10">
            <a:extLst>
              <a:ext uri="{FF2B5EF4-FFF2-40B4-BE49-F238E27FC236}">
                <a16:creationId xmlns:a16="http://schemas.microsoft.com/office/drawing/2014/main" id="{D8BBB162-AF96-3F45-8CF6-43EEA9201ACB}"/>
              </a:ext>
            </a:extLst>
          </p:cNvPr>
          <p:cNvSpPr/>
          <p:nvPr/>
        </p:nvSpPr>
        <p:spPr>
          <a:xfrm>
            <a:off x="1776607" y="47500"/>
            <a:ext cx="230323" cy="4843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Left Brace 13">
            <a:extLst>
              <a:ext uri="{FF2B5EF4-FFF2-40B4-BE49-F238E27FC236}">
                <a16:creationId xmlns:a16="http://schemas.microsoft.com/office/drawing/2014/main" id="{8209D035-1704-D14C-A7B5-E9F44DBAC4CE}"/>
              </a:ext>
            </a:extLst>
          </p:cNvPr>
          <p:cNvSpPr/>
          <p:nvPr/>
        </p:nvSpPr>
        <p:spPr>
          <a:xfrm>
            <a:off x="1776606" y="615537"/>
            <a:ext cx="230324" cy="513211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B7B541F0-F181-8342-9F60-DBA609F71BAC}"/>
              </a:ext>
            </a:extLst>
          </p:cNvPr>
          <p:cNvSpPr txBox="1"/>
          <p:nvPr/>
        </p:nvSpPr>
        <p:spPr>
          <a:xfrm>
            <a:off x="347355" y="2954974"/>
            <a:ext cx="1112805" cy="369332"/>
          </a:xfrm>
          <a:prstGeom prst="rect">
            <a:avLst/>
          </a:prstGeom>
          <a:noFill/>
        </p:spPr>
        <p:txBody>
          <a:bodyPr wrap="none" rtlCol="0">
            <a:spAutoFit/>
          </a:bodyPr>
          <a:lstStyle/>
          <a:p>
            <a:r>
              <a:rPr lang="en-US" dirty="0"/>
              <a:t>Content</a:t>
            </a:r>
          </a:p>
        </p:txBody>
      </p:sp>
      <p:sp>
        <p:nvSpPr>
          <p:cNvPr id="16" name="TextBox 15">
            <a:extLst>
              <a:ext uri="{FF2B5EF4-FFF2-40B4-BE49-F238E27FC236}">
                <a16:creationId xmlns:a16="http://schemas.microsoft.com/office/drawing/2014/main" id="{B14DC140-3318-1E4A-B54A-294FAC1DE0BD}"/>
              </a:ext>
            </a:extLst>
          </p:cNvPr>
          <p:cNvSpPr txBox="1"/>
          <p:nvPr/>
        </p:nvSpPr>
        <p:spPr>
          <a:xfrm>
            <a:off x="252356" y="6125688"/>
            <a:ext cx="896399" cy="369332"/>
          </a:xfrm>
          <a:prstGeom prst="rect">
            <a:avLst/>
          </a:prstGeom>
          <a:noFill/>
        </p:spPr>
        <p:txBody>
          <a:bodyPr wrap="none" rtlCol="0">
            <a:spAutoFit/>
          </a:bodyPr>
          <a:lstStyle/>
          <a:p>
            <a:r>
              <a:rPr lang="en-US" dirty="0"/>
              <a:t>Footer</a:t>
            </a:r>
          </a:p>
        </p:txBody>
      </p:sp>
      <p:sp>
        <p:nvSpPr>
          <p:cNvPr id="17" name="Left Brace 16">
            <a:extLst>
              <a:ext uri="{FF2B5EF4-FFF2-40B4-BE49-F238E27FC236}">
                <a16:creationId xmlns:a16="http://schemas.microsoft.com/office/drawing/2014/main" id="{6EF76628-522A-2140-BDBA-4C2596872075}"/>
              </a:ext>
            </a:extLst>
          </p:cNvPr>
          <p:cNvSpPr/>
          <p:nvPr/>
        </p:nvSpPr>
        <p:spPr>
          <a:xfrm>
            <a:off x="1776606" y="5949444"/>
            <a:ext cx="230324" cy="80761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32358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lide Number Placeholder 5"/>
          <p:cNvSpPr txBox="1">
            <a:spLocks/>
          </p:cNvSpPr>
          <p:nvPr/>
        </p:nvSpPr>
        <p:spPr>
          <a:xfrm>
            <a:off x="11353800" y="0"/>
            <a:ext cx="838200" cy="1063625"/>
          </a:xfrm>
          <a:prstGeom prst="rect">
            <a:avLst/>
          </a:prstGeom>
          <a:solidFill>
            <a:srgbClr val="DA262F"/>
          </a:solidFill>
          <a:effectLst>
            <a:outerShdw blurRad="50800" dist="38100" dir="5400000" algn="t" rotWithShape="0">
              <a:prstClr val="black">
                <a:alpha val="40000"/>
              </a:prstClr>
            </a:outerShdw>
          </a:effectLst>
        </p:spPr>
        <p:txBody>
          <a:bodyPr anchor="b"/>
          <a:lstStyle>
            <a:defPPr>
              <a:defRPr lang="en-US"/>
            </a:defPPr>
            <a:lvl1pPr marL="0" algn="ctr" defTabSz="914400" rtl="0" eaLnBrk="1" latinLnBrk="0" hangingPunct="1">
              <a:defRPr sz="28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29F03831-D5A4-4421-8485-E696BFD78267}" type="slidenum">
              <a:rPr lang="en-US" smtClean="0"/>
              <a:pPr fontAlgn="auto">
                <a:spcBef>
                  <a:spcPts val="0"/>
                </a:spcBef>
                <a:spcAft>
                  <a:spcPts val="0"/>
                </a:spcAft>
                <a:defRPr/>
              </a:pPr>
              <a:t>9</a:t>
            </a:fld>
            <a:endParaRPr lang="en-US"/>
          </a:p>
        </p:txBody>
      </p:sp>
      <p:pic>
        <p:nvPicPr>
          <p:cNvPr id="3" name="Picture 2">
            <a:extLst>
              <a:ext uri="{FF2B5EF4-FFF2-40B4-BE49-F238E27FC236}">
                <a16:creationId xmlns:a16="http://schemas.microsoft.com/office/drawing/2014/main" id="{59A58F09-0DF3-3A49-A79A-6A8179EFF452}"/>
              </a:ext>
            </a:extLst>
          </p:cNvPr>
          <p:cNvPicPr>
            <a:picLocks noChangeAspect="1"/>
          </p:cNvPicPr>
          <p:nvPr/>
        </p:nvPicPr>
        <p:blipFill rotWithShape="1">
          <a:blip r:embed="rId3"/>
          <a:srcRect l="11601" t="8702" r="11504" b="14589"/>
          <a:stretch/>
        </p:blipFill>
        <p:spPr>
          <a:xfrm>
            <a:off x="2032723" y="84167"/>
            <a:ext cx="4048206" cy="6716686"/>
          </a:xfrm>
          <a:prstGeom prst="rect">
            <a:avLst/>
          </a:prstGeom>
        </p:spPr>
      </p:pic>
      <p:pic>
        <p:nvPicPr>
          <p:cNvPr id="5" name="Picture 4">
            <a:extLst>
              <a:ext uri="{FF2B5EF4-FFF2-40B4-BE49-F238E27FC236}">
                <a16:creationId xmlns:a16="http://schemas.microsoft.com/office/drawing/2014/main" id="{24F0F679-3D61-104F-B17B-8939908D89E6}"/>
              </a:ext>
            </a:extLst>
          </p:cNvPr>
          <p:cNvPicPr>
            <a:picLocks noChangeAspect="1"/>
          </p:cNvPicPr>
          <p:nvPr/>
        </p:nvPicPr>
        <p:blipFill rotWithShape="1">
          <a:blip r:embed="rId4"/>
          <a:srcRect l="12687" t="8831" r="10995" b="15671"/>
          <a:stretch/>
        </p:blipFill>
        <p:spPr>
          <a:xfrm>
            <a:off x="6502122" y="84167"/>
            <a:ext cx="4082388" cy="6716686"/>
          </a:xfrm>
          <a:prstGeom prst="rect">
            <a:avLst/>
          </a:prstGeom>
        </p:spPr>
      </p:pic>
    </p:spTree>
    <p:extLst>
      <p:ext uri="{BB962C8B-B14F-4D97-AF65-F5344CB8AC3E}">
        <p14:creationId xmlns:p14="http://schemas.microsoft.com/office/powerpoint/2010/main" val="350106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ppt_x</p:attrName>
                                        </p:attrNameLst>
                                      </p:cBhvr>
                                      <p:tavLst>
                                        <p:tav tm="0">
                                          <p:val>
                                            <p:strVal val="#ppt_x+#ppt_w*1.125000"/>
                                          </p:val>
                                        </p:tav>
                                        <p:tav tm="100000">
                                          <p:val>
                                            <p:strVal val="#ppt_x"/>
                                          </p:val>
                                        </p:tav>
                                      </p:tavLst>
                                    </p:anim>
                                    <p:animEffect transition="in" filter="wipe(left)">
                                      <p:cBhvr>
                                        <p:cTn id="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za Slides Template">
  <a:themeElements>
    <a:clrScheme name="Reza Slides Template">
      <a:dk1>
        <a:sysClr val="windowText" lastClr="000000"/>
      </a:dk1>
      <a:lt1>
        <a:srgbClr val="FFFFFF"/>
      </a:lt1>
      <a:dk2>
        <a:srgbClr val="000000"/>
      </a:dk2>
      <a:lt2>
        <a:srgbClr val="FFFFFF"/>
      </a:lt2>
      <a:accent1>
        <a:srgbClr val="92D050"/>
      </a:accent1>
      <a:accent2>
        <a:srgbClr val="00B0F0"/>
      </a:accent2>
      <a:accent3>
        <a:srgbClr val="FF0000"/>
      </a:accent3>
      <a:accent4>
        <a:srgbClr val="FFC000"/>
      </a:accent4>
      <a:accent5>
        <a:srgbClr val="FFFFFF"/>
      </a:accent5>
      <a:accent6>
        <a:srgbClr val="ACC995"/>
      </a:accent6>
      <a:hlink>
        <a:srgbClr val="00B0F0"/>
      </a:hlink>
      <a:folHlink>
        <a:srgbClr val="00B0F0"/>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Reza Slides Template" id="{CE7EC469-50E4-442F-AF92-6196BF660BC6}" vid="{3F6B6636-D645-46EE-A64F-D21FCE08088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Reza Slides Template</Template>
  <TotalTime>25292</TotalTime>
  <Words>914</Words>
  <Application>Microsoft Macintosh PowerPoint</Application>
  <PresentationFormat>Widescreen</PresentationFormat>
  <Paragraphs>119</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Wingdings</vt:lpstr>
      <vt:lpstr>Wingdings 3</vt:lpstr>
      <vt:lpstr>Reza Slides Template</vt:lpstr>
      <vt:lpstr>PowerPoint Presentation</vt:lpstr>
      <vt:lpstr>User Interface Design</vt:lpstr>
      <vt:lpstr>User Interface Design</vt:lpstr>
      <vt:lpstr>User Interface Design</vt:lpstr>
      <vt:lpstr>User Interface Design</vt:lpstr>
      <vt:lpstr>User Interface Design Parts</vt:lpstr>
      <vt:lpstr>User Interface Design Principles 1. Layout</vt:lpstr>
      <vt:lpstr>PowerPoint Presentation</vt:lpstr>
      <vt:lpstr>PowerPoint Presentation</vt:lpstr>
      <vt:lpstr>User Interface Design Principles 2. Content Awareness</vt:lpstr>
      <vt:lpstr>User Interface Design Principles 3. Aesthetics</vt:lpstr>
      <vt:lpstr>User Interface Design Principles 4. User Experience (UX)</vt:lpstr>
      <vt:lpstr>User Interface Design Principles 5. Consistency</vt:lpstr>
      <vt:lpstr>User Interface Design Principles 6. Minimal User Effort</vt:lpstr>
      <vt:lpstr>User Interface Design Schneiderman's 8 Golden Rules</vt:lpstr>
      <vt:lpstr>User Interface Design</vt:lpstr>
      <vt:lpstr>User Interface Design </vt:lpstr>
      <vt:lpstr>User Interface Design</vt:lpstr>
      <vt:lpstr>User Interface Design</vt:lpstr>
      <vt:lpstr>User Interface Design</vt:lpstr>
      <vt:lpstr>User Interface Design</vt:lpstr>
      <vt:lpstr>User Interface Design</vt:lpstr>
      <vt:lpstr>User Interface Design</vt:lpstr>
    </vt:vector>
  </TitlesOfParts>
  <Company>St Andrews University</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8</dc:title>
  <dc:creator>Ian Sommerville</dc:creator>
  <cp:lastModifiedBy>Seyed Reza Shahamiri</cp:lastModifiedBy>
  <cp:revision>300</cp:revision>
  <cp:lastPrinted>2013-04-10T03:22:04Z</cp:lastPrinted>
  <dcterms:created xsi:type="dcterms:W3CDTF">2010-01-14T08:17:23Z</dcterms:created>
  <dcterms:modified xsi:type="dcterms:W3CDTF">2018-05-05T21:50:54Z</dcterms:modified>
</cp:coreProperties>
</file>

<file path=docProps/thumbnail.jpeg>
</file>